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7"/>
  </p:notesMasterIdLst>
  <p:sldIdLst>
    <p:sldId id="290" r:id="rId3"/>
    <p:sldId id="284" r:id="rId4"/>
    <p:sldId id="285" r:id="rId5"/>
    <p:sldId id="286" r:id="rId6"/>
    <p:sldId id="287" r:id="rId7"/>
    <p:sldId id="288" r:id="rId8"/>
    <p:sldId id="292" r:id="rId9"/>
    <p:sldId id="289" r:id="rId10"/>
    <p:sldId id="291" r:id="rId11"/>
    <p:sldId id="273" r:id="rId12"/>
    <p:sldId id="274" r:id="rId13"/>
    <p:sldId id="295" r:id="rId14"/>
    <p:sldId id="275" r:id="rId15"/>
    <p:sldId id="276" r:id="rId16"/>
    <p:sldId id="296" r:id="rId17"/>
    <p:sldId id="297" r:id="rId18"/>
    <p:sldId id="298" r:id="rId19"/>
    <p:sldId id="279" r:id="rId20"/>
    <p:sldId id="283" r:id="rId21"/>
    <p:sldId id="258" r:id="rId22"/>
    <p:sldId id="259" r:id="rId23"/>
    <p:sldId id="293" r:id="rId24"/>
    <p:sldId id="261" r:id="rId25"/>
    <p:sldId id="294"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264"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jDZXm/vfwm/4+cKvIH+McqQtoY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7"/>
    <p:restoredTop sz="94650"/>
  </p:normalViewPr>
  <p:slideViewPr>
    <p:cSldViewPr snapToGrid="0">
      <p:cViewPr varScale="1">
        <p:scale>
          <a:sx n="108" d="100"/>
          <a:sy n="108" d="100"/>
        </p:scale>
        <p:origin x="23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2A5E3-64FF-EC49-BBA6-5167EE79AC63}" type="doc">
      <dgm:prSet loTypeId="urn:microsoft.com/office/officeart/2005/8/layout/process1" loCatId="" qsTypeId="urn:microsoft.com/office/officeart/2005/8/quickstyle/simple1" qsCatId="simple" csTypeId="urn:microsoft.com/office/officeart/2005/8/colors/accent2_2" csCatId="accent2" phldr="1"/>
      <dgm:spPr/>
    </dgm:pt>
    <dgm:pt modelId="{B70F89A7-935F-6A4D-A22F-FBEBE063564A}">
      <dgm:prSet phldrT="[Text]" custT="1"/>
      <dgm:spPr/>
      <dgm:t>
        <a:bodyPr/>
        <a:lstStyle/>
        <a:p>
          <a:r>
            <a:rPr lang="en-GB" sz="2000" dirty="0">
              <a:latin typeface="Calibri" panose="020F0502020204030204" pitchFamily="34" charset="0"/>
              <a:cs typeface="Calibri" panose="020F0502020204030204" pitchFamily="34" charset="0"/>
            </a:rPr>
            <a:t>Split the data into Training and Testing</a:t>
          </a:r>
        </a:p>
      </dgm:t>
    </dgm:pt>
    <dgm:pt modelId="{DB5B65EC-A4D9-9244-90A5-5209E7502361}" type="parTrans" cxnId="{B1D2FD09-A01A-6845-AD9B-4B9FA775B1DA}">
      <dgm:prSet/>
      <dgm:spPr/>
      <dgm:t>
        <a:bodyPr/>
        <a:lstStyle/>
        <a:p>
          <a:endParaRPr lang="en-GB">
            <a:latin typeface="Calibri" panose="020F0502020204030204" pitchFamily="34" charset="0"/>
            <a:cs typeface="Calibri" panose="020F0502020204030204" pitchFamily="34" charset="0"/>
          </a:endParaRPr>
        </a:p>
      </dgm:t>
    </dgm:pt>
    <dgm:pt modelId="{5B8DBDA0-3ABB-934B-B1F8-EA1A68655AF6}" type="sibTrans" cxnId="{B1D2FD09-A01A-6845-AD9B-4B9FA775B1DA}">
      <dgm:prSet/>
      <dgm:spPr/>
      <dgm:t>
        <a:bodyPr/>
        <a:lstStyle/>
        <a:p>
          <a:endParaRPr lang="en-GB">
            <a:latin typeface="Calibri" panose="020F0502020204030204" pitchFamily="34" charset="0"/>
            <a:cs typeface="Calibri" panose="020F0502020204030204" pitchFamily="34" charset="0"/>
          </a:endParaRPr>
        </a:p>
      </dgm:t>
    </dgm:pt>
    <dgm:pt modelId="{1455B601-0D65-634D-9AF6-241E6153AD4C}">
      <dgm:prSet phldrT="[Text]" custT="1"/>
      <dgm:spPr/>
      <dgm:t>
        <a:bodyPr/>
        <a:lstStyle/>
        <a:p>
          <a:r>
            <a:rPr lang="en-GB" sz="2000" dirty="0">
              <a:latin typeface="Calibri" panose="020F0502020204030204" pitchFamily="34" charset="0"/>
              <a:cs typeface="Calibri" panose="020F0502020204030204" pitchFamily="34" charset="0"/>
            </a:rPr>
            <a:t>Created</a:t>
          </a:r>
          <a:r>
            <a:rPr lang="en-GB" sz="2000" baseline="0" dirty="0">
              <a:latin typeface="Calibri" panose="020F0502020204030204" pitchFamily="34" charset="0"/>
              <a:cs typeface="Calibri" panose="020F0502020204030204" pitchFamily="34" charset="0"/>
            </a:rPr>
            <a:t> a pipeline for SMOTE and ML Model</a:t>
          </a:r>
          <a:endParaRPr lang="en-GB" sz="2000" dirty="0">
            <a:latin typeface="Calibri" panose="020F0502020204030204" pitchFamily="34" charset="0"/>
            <a:cs typeface="Calibri" panose="020F0502020204030204" pitchFamily="34" charset="0"/>
          </a:endParaRPr>
        </a:p>
      </dgm:t>
    </dgm:pt>
    <dgm:pt modelId="{42ED7022-8215-5A40-A887-8B7951C0919C}" type="parTrans" cxnId="{FE8D962E-8BC4-A64D-BBFF-EB8494A9BE87}">
      <dgm:prSet/>
      <dgm:spPr/>
      <dgm:t>
        <a:bodyPr/>
        <a:lstStyle/>
        <a:p>
          <a:endParaRPr lang="en-GB">
            <a:latin typeface="Calibri" panose="020F0502020204030204" pitchFamily="34" charset="0"/>
            <a:cs typeface="Calibri" panose="020F0502020204030204" pitchFamily="34" charset="0"/>
          </a:endParaRPr>
        </a:p>
      </dgm:t>
    </dgm:pt>
    <dgm:pt modelId="{C4494D7D-E2C0-4C4C-B340-8ADC34FA10A1}" type="sibTrans" cxnId="{FE8D962E-8BC4-A64D-BBFF-EB8494A9BE87}">
      <dgm:prSet/>
      <dgm:spPr/>
      <dgm:t>
        <a:bodyPr/>
        <a:lstStyle/>
        <a:p>
          <a:endParaRPr lang="en-GB">
            <a:latin typeface="Calibri" panose="020F0502020204030204" pitchFamily="34" charset="0"/>
            <a:cs typeface="Calibri" panose="020F0502020204030204" pitchFamily="34" charset="0"/>
          </a:endParaRPr>
        </a:p>
      </dgm:t>
    </dgm:pt>
    <dgm:pt modelId="{93AD280A-EA56-7849-B24A-08233E719A6B}">
      <dgm:prSet phldrT="[Text]" custT="1"/>
      <dgm:spPr/>
      <dgm:t>
        <a:bodyPr/>
        <a:lstStyle/>
        <a:p>
          <a:r>
            <a:rPr lang="en-GB" sz="2000" dirty="0">
              <a:latin typeface="Calibri" panose="020F0502020204030204" pitchFamily="34" charset="0"/>
              <a:cs typeface="Calibri" panose="020F0502020204030204" pitchFamily="34" charset="0"/>
            </a:rPr>
            <a:t>Performed Hyper-Parameter Tuning using </a:t>
          </a:r>
          <a:r>
            <a:rPr lang="en-GB" sz="2000" dirty="0" err="1">
              <a:latin typeface="Calibri" panose="020F0502020204030204" pitchFamily="34" charset="0"/>
              <a:cs typeface="Calibri" panose="020F0502020204030204" pitchFamily="34" charset="0"/>
            </a:rPr>
            <a:t>GridSearchCvwith</a:t>
          </a:r>
          <a:r>
            <a:rPr lang="en-GB" sz="2000" dirty="0">
              <a:latin typeface="Calibri" panose="020F0502020204030204" pitchFamily="34" charset="0"/>
              <a:cs typeface="Calibri" panose="020F0502020204030204" pitchFamily="34" charset="0"/>
            </a:rPr>
            <a:t> 5-Fold CV</a:t>
          </a:r>
        </a:p>
      </dgm:t>
    </dgm:pt>
    <dgm:pt modelId="{81DF471C-8DFD-1F4F-8FA7-43C1D8D4E99C}" type="parTrans" cxnId="{714C5E4E-01A1-5841-AD89-24745E3271A8}">
      <dgm:prSet/>
      <dgm:spPr/>
      <dgm:t>
        <a:bodyPr/>
        <a:lstStyle/>
        <a:p>
          <a:endParaRPr lang="en-GB">
            <a:latin typeface="Calibri" panose="020F0502020204030204" pitchFamily="34" charset="0"/>
            <a:cs typeface="Calibri" panose="020F0502020204030204" pitchFamily="34" charset="0"/>
          </a:endParaRPr>
        </a:p>
      </dgm:t>
    </dgm:pt>
    <dgm:pt modelId="{E64ABE0C-36BE-C44B-8BE7-2B41CCE5446C}" type="sibTrans" cxnId="{714C5E4E-01A1-5841-AD89-24745E3271A8}">
      <dgm:prSet/>
      <dgm:spPr/>
      <dgm:t>
        <a:bodyPr/>
        <a:lstStyle/>
        <a:p>
          <a:endParaRPr lang="en-GB">
            <a:latin typeface="Calibri" panose="020F0502020204030204" pitchFamily="34" charset="0"/>
            <a:cs typeface="Calibri" panose="020F0502020204030204" pitchFamily="34" charset="0"/>
          </a:endParaRPr>
        </a:p>
      </dgm:t>
    </dgm:pt>
    <dgm:pt modelId="{68EFE6C1-49F0-8A40-ADAF-7DC1FD9FAE80}">
      <dgm:prSet phldrT="[Text]"/>
      <dgm:spPr/>
      <dgm:t>
        <a:bodyPr/>
        <a:lstStyle/>
        <a:p>
          <a:r>
            <a:rPr lang="en-GB" dirty="0">
              <a:latin typeface="Calibri" panose="020F0502020204030204" pitchFamily="34" charset="0"/>
              <a:cs typeface="Calibri" panose="020F0502020204030204" pitchFamily="34" charset="0"/>
            </a:rPr>
            <a:t>Compared the performance using Test Data</a:t>
          </a:r>
        </a:p>
      </dgm:t>
    </dgm:pt>
    <dgm:pt modelId="{99E2B1E3-19C0-E544-95F3-DFEA882231CE}" type="parTrans" cxnId="{6B7B8BE6-21DB-D047-9CBB-AE7CFFB83110}">
      <dgm:prSet/>
      <dgm:spPr/>
      <dgm:t>
        <a:bodyPr/>
        <a:lstStyle/>
        <a:p>
          <a:endParaRPr lang="en-GB">
            <a:latin typeface="Calibri" panose="020F0502020204030204" pitchFamily="34" charset="0"/>
            <a:cs typeface="Calibri" panose="020F0502020204030204" pitchFamily="34" charset="0"/>
          </a:endParaRPr>
        </a:p>
      </dgm:t>
    </dgm:pt>
    <dgm:pt modelId="{CA72C9FA-9D4F-D846-84B6-00C61740D34C}" type="sibTrans" cxnId="{6B7B8BE6-21DB-D047-9CBB-AE7CFFB83110}">
      <dgm:prSet/>
      <dgm:spPr/>
      <dgm:t>
        <a:bodyPr/>
        <a:lstStyle/>
        <a:p>
          <a:endParaRPr lang="en-GB">
            <a:latin typeface="Calibri" panose="020F0502020204030204" pitchFamily="34" charset="0"/>
            <a:cs typeface="Calibri" panose="020F0502020204030204" pitchFamily="34" charset="0"/>
          </a:endParaRPr>
        </a:p>
      </dgm:t>
    </dgm:pt>
    <dgm:pt modelId="{78ED9523-3269-E749-A856-46C0B9A30CF8}">
      <dgm:prSet phldrT="[Text]" custT="1"/>
      <dgm:spPr/>
      <dgm:t>
        <a:bodyPr/>
        <a:lstStyle/>
        <a:p>
          <a:r>
            <a:rPr lang="en-GB" sz="2000" dirty="0">
              <a:latin typeface="Calibri" panose="020F0502020204030204" pitchFamily="34" charset="0"/>
              <a:cs typeface="Calibri" panose="020F0502020204030204" pitchFamily="34" charset="0"/>
            </a:rPr>
            <a:t>Trained the model with best parameters</a:t>
          </a:r>
        </a:p>
      </dgm:t>
    </dgm:pt>
    <dgm:pt modelId="{C49C0C05-AA52-3E4C-9AF3-3F5E67901D5A}" type="parTrans" cxnId="{E62F5272-8579-7F41-8C18-AABF023E7FDD}">
      <dgm:prSet/>
      <dgm:spPr/>
      <dgm:t>
        <a:bodyPr/>
        <a:lstStyle/>
        <a:p>
          <a:endParaRPr lang="en-GB">
            <a:latin typeface="Calibri" panose="020F0502020204030204" pitchFamily="34" charset="0"/>
            <a:cs typeface="Calibri" panose="020F0502020204030204" pitchFamily="34" charset="0"/>
          </a:endParaRPr>
        </a:p>
      </dgm:t>
    </dgm:pt>
    <dgm:pt modelId="{24BEB485-7599-8C49-820C-763E82507CAC}" type="sibTrans" cxnId="{E62F5272-8579-7F41-8C18-AABF023E7FDD}">
      <dgm:prSet/>
      <dgm:spPr/>
      <dgm:t>
        <a:bodyPr/>
        <a:lstStyle/>
        <a:p>
          <a:endParaRPr lang="en-GB">
            <a:latin typeface="Calibri" panose="020F0502020204030204" pitchFamily="34" charset="0"/>
            <a:cs typeface="Calibri" panose="020F0502020204030204" pitchFamily="34" charset="0"/>
          </a:endParaRPr>
        </a:p>
      </dgm:t>
    </dgm:pt>
    <dgm:pt modelId="{AA03F49E-42C8-1C40-A5D7-E9EFC2C9C68E}">
      <dgm:prSet phldrT="[Text]" custT="1"/>
      <dgm:spPr/>
      <dgm:t>
        <a:bodyPr/>
        <a:lstStyle/>
        <a:p>
          <a:r>
            <a:rPr lang="en-GB" sz="2000" dirty="0">
              <a:latin typeface="Calibri" panose="020F0502020204030204" pitchFamily="34" charset="0"/>
              <a:cs typeface="Calibri" panose="020F0502020204030204" pitchFamily="34" charset="0"/>
            </a:rPr>
            <a:t>Saved the model using Pickle</a:t>
          </a:r>
        </a:p>
      </dgm:t>
    </dgm:pt>
    <dgm:pt modelId="{05FBD686-F69B-8C47-A324-88A3C8BC1B1E}" type="parTrans" cxnId="{6776F575-0CB2-694A-8FFE-861274A0111C}">
      <dgm:prSet/>
      <dgm:spPr/>
      <dgm:t>
        <a:bodyPr/>
        <a:lstStyle/>
        <a:p>
          <a:endParaRPr lang="en-GB"/>
        </a:p>
      </dgm:t>
    </dgm:pt>
    <dgm:pt modelId="{89759B67-5281-9546-ABB4-85B908FB5204}" type="sibTrans" cxnId="{6776F575-0CB2-694A-8FFE-861274A0111C}">
      <dgm:prSet/>
      <dgm:spPr/>
      <dgm:t>
        <a:bodyPr/>
        <a:lstStyle/>
        <a:p>
          <a:endParaRPr lang="en-GB"/>
        </a:p>
      </dgm:t>
    </dgm:pt>
    <dgm:pt modelId="{E9282F9E-664D-964F-8B5C-E5100C8717F6}" type="pres">
      <dgm:prSet presAssocID="{CFD2A5E3-64FF-EC49-BBA6-5167EE79AC63}" presName="Name0" presStyleCnt="0">
        <dgm:presLayoutVars>
          <dgm:dir/>
          <dgm:resizeHandles val="exact"/>
        </dgm:presLayoutVars>
      </dgm:prSet>
      <dgm:spPr/>
    </dgm:pt>
    <dgm:pt modelId="{3B92335E-56C5-DB49-89C4-76246C1C781B}" type="pres">
      <dgm:prSet presAssocID="{B70F89A7-935F-6A4D-A22F-FBEBE063564A}" presName="node" presStyleLbl="node1" presStyleIdx="0" presStyleCnt="6">
        <dgm:presLayoutVars>
          <dgm:bulletEnabled val="1"/>
        </dgm:presLayoutVars>
      </dgm:prSet>
      <dgm:spPr/>
    </dgm:pt>
    <dgm:pt modelId="{86C803F5-B26A-A049-96E6-7AD73EB1E512}" type="pres">
      <dgm:prSet presAssocID="{5B8DBDA0-3ABB-934B-B1F8-EA1A68655AF6}" presName="sibTrans" presStyleLbl="sibTrans2D1" presStyleIdx="0" presStyleCnt="5"/>
      <dgm:spPr/>
    </dgm:pt>
    <dgm:pt modelId="{88141BEA-7AB7-6042-BCD5-A7437104A3B2}" type="pres">
      <dgm:prSet presAssocID="{5B8DBDA0-3ABB-934B-B1F8-EA1A68655AF6}" presName="connectorText" presStyleLbl="sibTrans2D1" presStyleIdx="0" presStyleCnt="5"/>
      <dgm:spPr/>
    </dgm:pt>
    <dgm:pt modelId="{9B195E5A-B2B1-044F-8B8D-60051CA4A450}" type="pres">
      <dgm:prSet presAssocID="{1455B601-0D65-634D-9AF6-241E6153AD4C}" presName="node" presStyleLbl="node1" presStyleIdx="1" presStyleCnt="6">
        <dgm:presLayoutVars>
          <dgm:bulletEnabled val="1"/>
        </dgm:presLayoutVars>
      </dgm:prSet>
      <dgm:spPr/>
    </dgm:pt>
    <dgm:pt modelId="{C0FA42AE-5DCE-C444-B9DB-195276EF01F5}" type="pres">
      <dgm:prSet presAssocID="{C4494D7D-E2C0-4C4C-B340-8ADC34FA10A1}" presName="sibTrans" presStyleLbl="sibTrans2D1" presStyleIdx="1" presStyleCnt="5"/>
      <dgm:spPr/>
    </dgm:pt>
    <dgm:pt modelId="{C10E2BA3-1C5C-8D4E-8790-566F82BA05AE}" type="pres">
      <dgm:prSet presAssocID="{C4494D7D-E2C0-4C4C-B340-8ADC34FA10A1}" presName="connectorText" presStyleLbl="sibTrans2D1" presStyleIdx="1" presStyleCnt="5"/>
      <dgm:spPr/>
    </dgm:pt>
    <dgm:pt modelId="{12D1F2C6-31C3-D64A-A064-2FBDA82A1765}" type="pres">
      <dgm:prSet presAssocID="{93AD280A-EA56-7849-B24A-08233E719A6B}" presName="node" presStyleLbl="node1" presStyleIdx="2" presStyleCnt="6" custScaleX="125249">
        <dgm:presLayoutVars>
          <dgm:bulletEnabled val="1"/>
        </dgm:presLayoutVars>
      </dgm:prSet>
      <dgm:spPr/>
    </dgm:pt>
    <dgm:pt modelId="{265141BC-C008-2C4A-9B87-FFAC6AB73ACD}" type="pres">
      <dgm:prSet presAssocID="{E64ABE0C-36BE-C44B-8BE7-2B41CCE5446C}" presName="sibTrans" presStyleLbl="sibTrans2D1" presStyleIdx="2" presStyleCnt="5"/>
      <dgm:spPr/>
    </dgm:pt>
    <dgm:pt modelId="{BD022DB4-A469-9143-9AAD-86943F01F834}" type="pres">
      <dgm:prSet presAssocID="{E64ABE0C-36BE-C44B-8BE7-2B41CCE5446C}" presName="connectorText" presStyleLbl="sibTrans2D1" presStyleIdx="2" presStyleCnt="5"/>
      <dgm:spPr/>
    </dgm:pt>
    <dgm:pt modelId="{DDBB83D8-7541-D343-8342-E927B9A45691}" type="pres">
      <dgm:prSet presAssocID="{78ED9523-3269-E749-A856-46C0B9A30CF8}" presName="node" presStyleLbl="node1" presStyleIdx="3" presStyleCnt="6" custScaleX="109919">
        <dgm:presLayoutVars>
          <dgm:bulletEnabled val="1"/>
        </dgm:presLayoutVars>
      </dgm:prSet>
      <dgm:spPr/>
    </dgm:pt>
    <dgm:pt modelId="{5A897ECE-7FD1-E74F-BA9B-E61596D558A9}" type="pres">
      <dgm:prSet presAssocID="{24BEB485-7599-8C49-820C-763E82507CAC}" presName="sibTrans" presStyleLbl="sibTrans2D1" presStyleIdx="3" presStyleCnt="5"/>
      <dgm:spPr/>
    </dgm:pt>
    <dgm:pt modelId="{C0214ED4-1292-404C-A03E-ED747E8EBFD2}" type="pres">
      <dgm:prSet presAssocID="{24BEB485-7599-8C49-820C-763E82507CAC}" presName="connectorText" presStyleLbl="sibTrans2D1" presStyleIdx="3" presStyleCnt="5"/>
      <dgm:spPr/>
    </dgm:pt>
    <dgm:pt modelId="{76CD81EA-FF12-F146-AE68-50A8B24971EF}" type="pres">
      <dgm:prSet presAssocID="{AA03F49E-42C8-1C40-A5D7-E9EFC2C9C68E}" presName="node" presStyleLbl="node1" presStyleIdx="4" presStyleCnt="6">
        <dgm:presLayoutVars>
          <dgm:bulletEnabled val="1"/>
        </dgm:presLayoutVars>
      </dgm:prSet>
      <dgm:spPr/>
    </dgm:pt>
    <dgm:pt modelId="{305D64E3-15D5-124F-A05E-A0BC54B045B7}" type="pres">
      <dgm:prSet presAssocID="{89759B67-5281-9546-ABB4-85B908FB5204}" presName="sibTrans" presStyleLbl="sibTrans2D1" presStyleIdx="4" presStyleCnt="5"/>
      <dgm:spPr/>
    </dgm:pt>
    <dgm:pt modelId="{D331A4FA-5877-F74F-81FA-C15F9065E7F6}" type="pres">
      <dgm:prSet presAssocID="{89759B67-5281-9546-ABB4-85B908FB5204}" presName="connectorText" presStyleLbl="sibTrans2D1" presStyleIdx="4" presStyleCnt="5"/>
      <dgm:spPr/>
    </dgm:pt>
    <dgm:pt modelId="{ADAE530A-372D-EA44-A333-96C8EFE79F2F}" type="pres">
      <dgm:prSet presAssocID="{68EFE6C1-49F0-8A40-ADAF-7DC1FD9FAE80}" presName="node" presStyleLbl="node1" presStyleIdx="5" presStyleCnt="6">
        <dgm:presLayoutVars>
          <dgm:bulletEnabled val="1"/>
        </dgm:presLayoutVars>
      </dgm:prSet>
      <dgm:spPr/>
    </dgm:pt>
  </dgm:ptLst>
  <dgm:cxnLst>
    <dgm:cxn modelId="{4249D805-E973-604A-A3F2-63015E8775BE}" type="presOf" srcId="{E64ABE0C-36BE-C44B-8BE7-2B41CCE5446C}" destId="{265141BC-C008-2C4A-9B87-FFAC6AB73ACD}" srcOrd="0" destOrd="0" presId="urn:microsoft.com/office/officeart/2005/8/layout/process1"/>
    <dgm:cxn modelId="{B1D2FD09-A01A-6845-AD9B-4B9FA775B1DA}" srcId="{CFD2A5E3-64FF-EC49-BBA6-5167EE79AC63}" destId="{B70F89A7-935F-6A4D-A22F-FBEBE063564A}" srcOrd="0" destOrd="0" parTransId="{DB5B65EC-A4D9-9244-90A5-5209E7502361}" sibTransId="{5B8DBDA0-3ABB-934B-B1F8-EA1A68655AF6}"/>
    <dgm:cxn modelId="{1639E116-D456-F946-88DE-B771D964A3F5}" type="presOf" srcId="{24BEB485-7599-8C49-820C-763E82507CAC}" destId="{5A897ECE-7FD1-E74F-BA9B-E61596D558A9}" srcOrd="0" destOrd="0" presId="urn:microsoft.com/office/officeart/2005/8/layout/process1"/>
    <dgm:cxn modelId="{0EE4D81C-B55F-D145-B125-9C56DA09B09F}" type="presOf" srcId="{24BEB485-7599-8C49-820C-763E82507CAC}" destId="{C0214ED4-1292-404C-A03E-ED747E8EBFD2}" srcOrd="1" destOrd="0" presId="urn:microsoft.com/office/officeart/2005/8/layout/process1"/>
    <dgm:cxn modelId="{2D02C626-AB98-1549-BDE1-6724F369F479}" type="presOf" srcId="{5B8DBDA0-3ABB-934B-B1F8-EA1A68655AF6}" destId="{86C803F5-B26A-A049-96E6-7AD73EB1E512}" srcOrd="0" destOrd="0" presId="urn:microsoft.com/office/officeart/2005/8/layout/process1"/>
    <dgm:cxn modelId="{FE8D962E-8BC4-A64D-BBFF-EB8494A9BE87}" srcId="{CFD2A5E3-64FF-EC49-BBA6-5167EE79AC63}" destId="{1455B601-0D65-634D-9AF6-241E6153AD4C}" srcOrd="1" destOrd="0" parTransId="{42ED7022-8215-5A40-A887-8B7951C0919C}" sibTransId="{C4494D7D-E2C0-4C4C-B340-8ADC34FA10A1}"/>
    <dgm:cxn modelId="{2EC54C46-4BC1-7343-A530-B84CEBD7A570}" type="presOf" srcId="{93AD280A-EA56-7849-B24A-08233E719A6B}" destId="{12D1F2C6-31C3-D64A-A064-2FBDA82A1765}" srcOrd="0" destOrd="0" presId="urn:microsoft.com/office/officeart/2005/8/layout/process1"/>
    <dgm:cxn modelId="{C9E1FA48-853F-CF47-8D57-F1BE2C4CB13F}" type="presOf" srcId="{89759B67-5281-9546-ABB4-85B908FB5204}" destId="{D331A4FA-5877-F74F-81FA-C15F9065E7F6}" srcOrd="1" destOrd="0" presId="urn:microsoft.com/office/officeart/2005/8/layout/process1"/>
    <dgm:cxn modelId="{714C5E4E-01A1-5841-AD89-24745E3271A8}" srcId="{CFD2A5E3-64FF-EC49-BBA6-5167EE79AC63}" destId="{93AD280A-EA56-7849-B24A-08233E719A6B}" srcOrd="2" destOrd="0" parTransId="{81DF471C-8DFD-1F4F-8FA7-43C1D8D4E99C}" sibTransId="{E64ABE0C-36BE-C44B-8BE7-2B41CCE5446C}"/>
    <dgm:cxn modelId="{69717A50-6DF2-E846-9652-33580E234C77}" type="presOf" srcId="{B70F89A7-935F-6A4D-A22F-FBEBE063564A}" destId="{3B92335E-56C5-DB49-89C4-76246C1C781B}" srcOrd="0" destOrd="0" presId="urn:microsoft.com/office/officeart/2005/8/layout/process1"/>
    <dgm:cxn modelId="{22213B53-81C1-CE43-B57C-A483C7543233}" type="presOf" srcId="{E64ABE0C-36BE-C44B-8BE7-2B41CCE5446C}" destId="{BD022DB4-A469-9143-9AAD-86943F01F834}" srcOrd="1" destOrd="0" presId="urn:microsoft.com/office/officeart/2005/8/layout/process1"/>
    <dgm:cxn modelId="{7CECA65A-6887-4D4D-B7F1-11CC04896B61}" type="presOf" srcId="{68EFE6C1-49F0-8A40-ADAF-7DC1FD9FAE80}" destId="{ADAE530A-372D-EA44-A333-96C8EFE79F2F}" srcOrd="0" destOrd="0" presId="urn:microsoft.com/office/officeart/2005/8/layout/process1"/>
    <dgm:cxn modelId="{13E6B865-03B3-7841-B848-A285F339057A}" type="presOf" srcId="{5B8DBDA0-3ABB-934B-B1F8-EA1A68655AF6}" destId="{88141BEA-7AB7-6042-BCD5-A7437104A3B2}" srcOrd="1" destOrd="0" presId="urn:microsoft.com/office/officeart/2005/8/layout/process1"/>
    <dgm:cxn modelId="{E62F5272-8579-7F41-8C18-AABF023E7FDD}" srcId="{CFD2A5E3-64FF-EC49-BBA6-5167EE79AC63}" destId="{78ED9523-3269-E749-A856-46C0B9A30CF8}" srcOrd="3" destOrd="0" parTransId="{C49C0C05-AA52-3E4C-9AF3-3F5E67901D5A}" sibTransId="{24BEB485-7599-8C49-820C-763E82507CAC}"/>
    <dgm:cxn modelId="{6776F575-0CB2-694A-8FFE-861274A0111C}" srcId="{CFD2A5E3-64FF-EC49-BBA6-5167EE79AC63}" destId="{AA03F49E-42C8-1C40-A5D7-E9EFC2C9C68E}" srcOrd="4" destOrd="0" parTransId="{05FBD686-F69B-8C47-A324-88A3C8BC1B1E}" sibTransId="{89759B67-5281-9546-ABB4-85B908FB5204}"/>
    <dgm:cxn modelId="{C1C5C392-B0EB-4846-AF10-051534C51CFB}" type="presOf" srcId="{AA03F49E-42C8-1C40-A5D7-E9EFC2C9C68E}" destId="{76CD81EA-FF12-F146-AE68-50A8B24971EF}" srcOrd="0" destOrd="0" presId="urn:microsoft.com/office/officeart/2005/8/layout/process1"/>
    <dgm:cxn modelId="{EBDAEF96-289B-4B45-B352-67FA6AEB3CD4}" type="presOf" srcId="{89759B67-5281-9546-ABB4-85B908FB5204}" destId="{305D64E3-15D5-124F-A05E-A0BC54B045B7}" srcOrd="0" destOrd="0" presId="urn:microsoft.com/office/officeart/2005/8/layout/process1"/>
    <dgm:cxn modelId="{00A1BA9B-70E3-D54B-8C3D-27A0A20FA9C5}" type="presOf" srcId="{CFD2A5E3-64FF-EC49-BBA6-5167EE79AC63}" destId="{E9282F9E-664D-964F-8B5C-E5100C8717F6}" srcOrd="0" destOrd="0" presId="urn:microsoft.com/office/officeart/2005/8/layout/process1"/>
    <dgm:cxn modelId="{6BFC51B3-777D-6443-A749-F8E682A0998B}" type="presOf" srcId="{1455B601-0D65-634D-9AF6-241E6153AD4C}" destId="{9B195E5A-B2B1-044F-8B8D-60051CA4A450}" srcOrd="0" destOrd="0" presId="urn:microsoft.com/office/officeart/2005/8/layout/process1"/>
    <dgm:cxn modelId="{F2B603BE-290D-4042-A99C-42FD91DA855D}" type="presOf" srcId="{78ED9523-3269-E749-A856-46C0B9A30CF8}" destId="{DDBB83D8-7541-D343-8342-E927B9A45691}" srcOrd="0" destOrd="0" presId="urn:microsoft.com/office/officeart/2005/8/layout/process1"/>
    <dgm:cxn modelId="{920A15E5-337B-C645-9AA1-17695CFA36C8}" type="presOf" srcId="{C4494D7D-E2C0-4C4C-B340-8ADC34FA10A1}" destId="{C0FA42AE-5DCE-C444-B9DB-195276EF01F5}" srcOrd="0" destOrd="0" presId="urn:microsoft.com/office/officeart/2005/8/layout/process1"/>
    <dgm:cxn modelId="{6B7B8BE6-21DB-D047-9CBB-AE7CFFB83110}" srcId="{CFD2A5E3-64FF-EC49-BBA6-5167EE79AC63}" destId="{68EFE6C1-49F0-8A40-ADAF-7DC1FD9FAE80}" srcOrd="5" destOrd="0" parTransId="{99E2B1E3-19C0-E544-95F3-DFEA882231CE}" sibTransId="{CA72C9FA-9D4F-D846-84B6-00C61740D34C}"/>
    <dgm:cxn modelId="{39B684F1-F6E2-8C40-A575-1E81C756EE9D}" type="presOf" srcId="{C4494D7D-E2C0-4C4C-B340-8ADC34FA10A1}" destId="{C10E2BA3-1C5C-8D4E-8790-566F82BA05AE}" srcOrd="1" destOrd="0" presId="urn:microsoft.com/office/officeart/2005/8/layout/process1"/>
    <dgm:cxn modelId="{3DB0E55F-DB4F-C148-88F8-3B4C0D7F4E0B}" type="presParOf" srcId="{E9282F9E-664D-964F-8B5C-E5100C8717F6}" destId="{3B92335E-56C5-DB49-89C4-76246C1C781B}" srcOrd="0" destOrd="0" presId="urn:microsoft.com/office/officeart/2005/8/layout/process1"/>
    <dgm:cxn modelId="{F783A855-95AE-B44E-A3F7-C61E9227BB6A}" type="presParOf" srcId="{E9282F9E-664D-964F-8B5C-E5100C8717F6}" destId="{86C803F5-B26A-A049-96E6-7AD73EB1E512}" srcOrd="1" destOrd="0" presId="urn:microsoft.com/office/officeart/2005/8/layout/process1"/>
    <dgm:cxn modelId="{5ACA866B-F58C-124E-87FC-31D458D226D3}" type="presParOf" srcId="{86C803F5-B26A-A049-96E6-7AD73EB1E512}" destId="{88141BEA-7AB7-6042-BCD5-A7437104A3B2}" srcOrd="0" destOrd="0" presId="urn:microsoft.com/office/officeart/2005/8/layout/process1"/>
    <dgm:cxn modelId="{CB82D108-5488-FD48-8B5B-ACFCACA86504}" type="presParOf" srcId="{E9282F9E-664D-964F-8B5C-E5100C8717F6}" destId="{9B195E5A-B2B1-044F-8B8D-60051CA4A450}" srcOrd="2" destOrd="0" presId="urn:microsoft.com/office/officeart/2005/8/layout/process1"/>
    <dgm:cxn modelId="{00BDF66A-641E-8E4D-89F2-B3F0979CB3ED}" type="presParOf" srcId="{E9282F9E-664D-964F-8B5C-E5100C8717F6}" destId="{C0FA42AE-5DCE-C444-B9DB-195276EF01F5}" srcOrd="3" destOrd="0" presId="urn:microsoft.com/office/officeart/2005/8/layout/process1"/>
    <dgm:cxn modelId="{925CFE06-3589-9544-8326-A48A525FAE83}" type="presParOf" srcId="{C0FA42AE-5DCE-C444-B9DB-195276EF01F5}" destId="{C10E2BA3-1C5C-8D4E-8790-566F82BA05AE}" srcOrd="0" destOrd="0" presId="urn:microsoft.com/office/officeart/2005/8/layout/process1"/>
    <dgm:cxn modelId="{4D0C1FCB-58F8-AC4A-A9F1-D04460C6B9FE}" type="presParOf" srcId="{E9282F9E-664D-964F-8B5C-E5100C8717F6}" destId="{12D1F2C6-31C3-D64A-A064-2FBDA82A1765}" srcOrd="4" destOrd="0" presId="urn:microsoft.com/office/officeart/2005/8/layout/process1"/>
    <dgm:cxn modelId="{0B9C38CD-26C0-C249-9474-ED376C4A8C4B}" type="presParOf" srcId="{E9282F9E-664D-964F-8B5C-E5100C8717F6}" destId="{265141BC-C008-2C4A-9B87-FFAC6AB73ACD}" srcOrd="5" destOrd="0" presId="urn:microsoft.com/office/officeart/2005/8/layout/process1"/>
    <dgm:cxn modelId="{4AC43D24-D00F-524A-AC32-620C3AAB88EC}" type="presParOf" srcId="{265141BC-C008-2C4A-9B87-FFAC6AB73ACD}" destId="{BD022DB4-A469-9143-9AAD-86943F01F834}" srcOrd="0" destOrd="0" presId="urn:microsoft.com/office/officeart/2005/8/layout/process1"/>
    <dgm:cxn modelId="{5B2A5B21-6B88-9249-96FA-8BF013E07492}" type="presParOf" srcId="{E9282F9E-664D-964F-8B5C-E5100C8717F6}" destId="{DDBB83D8-7541-D343-8342-E927B9A45691}" srcOrd="6" destOrd="0" presId="urn:microsoft.com/office/officeart/2005/8/layout/process1"/>
    <dgm:cxn modelId="{AAEA470D-AB35-2149-9337-FDF449FE8031}" type="presParOf" srcId="{E9282F9E-664D-964F-8B5C-E5100C8717F6}" destId="{5A897ECE-7FD1-E74F-BA9B-E61596D558A9}" srcOrd="7" destOrd="0" presId="urn:microsoft.com/office/officeart/2005/8/layout/process1"/>
    <dgm:cxn modelId="{F341EEF1-7040-7546-AA00-29139C9D2EE0}" type="presParOf" srcId="{5A897ECE-7FD1-E74F-BA9B-E61596D558A9}" destId="{C0214ED4-1292-404C-A03E-ED747E8EBFD2}" srcOrd="0" destOrd="0" presId="urn:microsoft.com/office/officeart/2005/8/layout/process1"/>
    <dgm:cxn modelId="{945524AC-B336-DC4E-8687-A92F020E85E5}" type="presParOf" srcId="{E9282F9E-664D-964F-8B5C-E5100C8717F6}" destId="{76CD81EA-FF12-F146-AE68-50A8B24971EF}" srcOrd="8" destOrd="0" presId="urn:microsoft.com/office/officeart/2005/8/layout/process1"/>
    <dgm:cxn modelId="{CA22DCC8-5823-5B44-8076-7C63E2FEE99F}" type="presParOf" srcId="{E9282F9E-664D-964F-8B5C-E5100C8717F6}" destId="{305D64E3-15D5-124F-A05E-A0BC54B045B7}" srcOrd="9" destOrd="0" presId="urn:microsoft.com/office/officeart/2005/8/layout/process1"/>
    <dgm:cxn modelId="{018FCC74-4ED6-1B48-9914-5C9C51B9628F}" type="presParOf" srcId="{305D64E3-15D5-124F-A05E-A0BC54B045B7}" destId="{D331A4FA-5877-F74F-81FA-C15F9065E7F6}" srcOrd="0" destOrd="0" presId="urn:microsoft.com/office/officeart/2005/8/layout/process1"/>
    <dgm:cxn modelId="{249BC430-F97A-3246-87DD-4AEF1C761DD2}" type="presParOf" srcId="{E9282F9E-664D-964F-8B5C-E5100C8717F6}" destId="{ADAE530A-372D-EA44-A333-96C8EFE79F2F}"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2335E-56C5-DB49-89C4-76246C1C781B}">
      <dsp:nvSpPr>
        <dsp:cNvPr id="0" name=""/>
        <dsp:cNvSpPr/>
      </dsp:nvSpPr>
      <dsp:spPr>
        <a:xfrm>
          <a:off x="10932" y="500776"/>
          <a:ext cx="1394950"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alibri" panose="020F0502020204030204" pitchFamily="34" charset="0"/>
              <a:cs typeface="Calibri" panose="020F0502020204030204" pitchFamily="34" charset="0"/>
            </a:rPr>
            <a:t>Split the data into Training and Testing</a:t>
          </a:r>
        </a:p>
      </dsp:txBody>
      <dsp:txXfrm>
        <a:off x="51789" y="541633"/>
        <a:ext cx="1313236" cy="2144019"/>
      </dsp:txXfrm>
    </dsp:sp>
    <dsp:sp modelId="{86C803F5-B26A-A049-96E6-7AD73EB1E512}">
      <dsp:nvSpPr>
        <dsp:cNvPr id="0" name=""/>
        <dsp:cNvSpPr/>
      </dsp:nvSpPr>
      <dsp:spPr>
        <a:xfrm>
          <a:off x="1545378" y="1440669"/>
          <a:ext cx="295729" cy="3459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alibri" panose="020F0502020204030204" pitchFamily="34" charset="0"/>
            <a:cs typeface="Calibri" panose="020F0502020204030204" pitchFamily="34" charset="0"/>
          </a:endParaRPr>
        </a:p>
      </dsp:txBody>
      <dsp:txXfrm>
        <a:off x="1545378" y="1509858"/>
        <a:ext cx="207010" cy="207569"/>
      </dsp:txXfrm>
    </dsp:sp>
    <dsp:sp modelId="{9B195E5A-B2B1-044F-8B8D-60051CA4A450}">
      <dsp:nvSpPr>
        <dsp:cNvPr id="0" name=""/>
        <dsp:cNvSpPr/>
      </dsp:nvSpPr>
      <dsp:spPr>
        <a:xfrm>
          <a:off x="1963863" y="500776"/>
          <a:ext cx="1394950"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alibri" panose="020F0502020204030204" pitchFamily="34" charset="0"/>
              <a:cs typeface="Calibri" panose="020F0502020204030204" pitchFamily="34" charset="0"/>
            </a:rPr>
            <a:t>Created</a:t>
          </a:r>
          <a:r>
            <a:rPr lang="en-GB" sz="2000" kern="1200" baseline="0" dirty="0">
              <a:latin typeface="Calibri" panose="020F0502020204030204" pitchFamily="34" charset="0"/>
              <a:cs typeface="Calibri" panose="020F0502020204030204" pitchFamily="34" charset="0"/>
            </a:rPr>
            <a:t> a pipeline for SMOTE and ML Model</a:t>
          </a:r>
          <a:endParaRPr lang="en-GB" sz="2000" kern="1200" dirty="0">
            <a:latin typeface="Calibri" panose="020F0502020204030204" pitchFamily="34" charset="0"/>
            <a:cs typeface="Calibri" panose="020F0502020204030204" pitchFamily="34" charset="0"/>
          </a:endParaRPr>
        </a:p>
      </dsp:txBody>
      <dsp:txXfrm>
        <a:off x="2004720" y="541633"/>
        <a:ext cx="1313236" cy="2144019"/>
      </dsp:txXfrm>
    </dsp:sp>
    <dsp:sp modelId="{C0FA42AE-5DCE-C444-B9DB-195276EF01F5}">
      <dsp:nvSpPr>
        <dsp:cNvPr id="0" name=""/>
        <dsp:cNvSpPr/>
      </dsp:nvSpPr>
      <dsp:spPr>
        <a:xfrm>
          <a:off x="3498309" y="1440669"/>
          <a:ext cx="295729" cy="3459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alibri" panose="020F0502020204030204" pitchFamily="34" charset="0"/>
            <a:cs typeface="Calibri" panose="020F0502020204030204" pitchFamily="34" charset="0"/>
          </a:endParaRPr>
        </a:p>
      </dsp:txBody>
      <dsp:txXfrm>
        <a:off x="3498309" y="1509858"/>
        <a:ext cx="207010" cy="207569"/>
      </dsp:txXfrm>
    </dsp:sp>
    <dsp:sp modelId="{12D1F2C6-31C3-D64A-A064-2FBDA82A1765}">
      <dsp:nvSpPr>
        <dsp:cNvPr id="0" name=""/>
        <dsp:cNvSpPr/>
      </dsp:nvSpPr>
      <dsp:spPr>
        <a:xfrm>
          <a:off x="3916794" y="500776"/>
          <a:ext cx="1747161"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alibri" panose="020F0502020204030204" pitchFamily="34" charset="0"/>
              <a:cs typeface="Calibri" panose="020F0502020204030204" pitchFamily="34" charset="0"/>
            </a:rPr>
            <a:t>Performed Hyper-Parameter Tuning using </a:t>
          </a:r>
          <a:r>
            <a:rPr lang="en-GB" sz="2000" kern="1200" dirty="0" err="1">
              <a:latin typeface="Calibri" panose="020F0502020204030204" pitchFamily="34" charset="0"/>
              <a:cs typeface="Calibri" panose="020F0502020204030204" pitchFamily="34" charset="0"/>
            </a:rPr>
            <a:t>GridSearchCvwith</a:t>
          </a:r>
          <a:r>
            <a:rPr lang="en-GB" sz="2000" kern="1200" dirty="0">
              <a:latin typeface="Calibri" panose="020F0502020204030204" pitchFamily="34" charset="0"/>
              <a:cs typeface="Calibri" panose="020F0502020204030204" pitchFamily="34" charset="0"/>
            </a:rPr>
            <a:t> 5-Fold CV</a:t>
          </a:r>
        </a:p>
      </dsp:txBody>
      <dsp:txXfrm>
        <a:off x="3967967" y="551949"/>
        <a:ext cx="1644815" cy="2123387"/>
      </dsp:txXfrm>
    </dsp:sp>
    <dsp:sp modelId="{265141BC-C008-2C4A-9B87-FFAC6AB73ACD}">
      <dsp:nvSpPr>
        <dsp:cNvPr id="0" name=""/>
        <dsp:cNvSpPr/>
      </dsp:nvSpPr>
      <dsp:spPr>
        <a:xfrm>
          <a:off x="5803451" y="1440669"/>
          <a:ext cx="295729" cy="3459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alibri" panose="020F0502020204030204" pitchFamily="34" charset="0"/>
            <a:cs typeface="Calibri" panose="020F0502020204030204" pitchFamily="34" charset="0"/>
          </a:endParaRPr>
        </a:p>
      </dsp:txBody>
      <dsp:txXfrm>
        <a:off x="5803451" y="1509858"/>
        <a:ext cx="207010" cy="207569"/>
      </dsp:txXfrm>
    </dsp:sp>
    <dsp:sp modelId="{DDBB83D8-7541-D343-8342-E927B9A45691}">
      <dsp:nvSpPr>
        <dsp:cNvPr id="0" name=""/>
        <dsp:cNvSpPr/>
      </dsp:nvSpPr>
      <dsp:spPr>
        <a:xfrm>
          <a:off x="6221936" y="500776"/>
          <a:ext cx="1533315"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alibri" panose="020F0502020204030204" pitchFamily="34" charset="0"/>
              <a:cs typeface="Calibri" panose="020F0502020204030204" pitchFamily="34" charset="0"/>
            </a:rPr>
            <a:t>Trained the model with best parameters</a:t>
          </a:r>
        </a:p>
      </dsp:txBody>
      <dsp:txXfrm>
        <a:off x="6266845" y="545685"/>
        <a:ext cx="1443497" cy="2135915"/>
      </dsp:txXfrm>
    </dsp:sp>
    <dsp:sp modelId="{5A897ECE-7FD1-E74F-BA9B-E61596D558A9}">
      <dsp:nvSpPr>
        <dsp:cNvPr id="0" name=""/>
        <dsp:cNvSpPr/>
      </dsp:nvSpPr>
      <dsp:spPr>
        <a:xfrm>
          <a:off x="7894747" y="1440669"/>
          <a:ext cx="295729" cy="3459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alibri" panose="020F0502020204030204" pitchFamily="34" charset="0"/>
            <a:cs typeface="Calibri" panose="020F0502020204030204" pitchFamily="34" charset="0"/>
          </a:endParaRPr>
        </a:p>
      </dsp:txBody>
      <dsp:txXfrm>
        <a:off x="7894747" y="1509858"/>
        <a:ext cx="207010" cy="207569"/>
      </dsp:txXfrm>
    </dsp:sp>
    <dsp:sp modelId="{76CD81EA-FF12-F146-AE68-50A8B24971EF}">
      <dsp:nvSpPr>
        <dsp:cNvPr id="0" name=""/>
        <dsp:cNvSpPr/>
      </dsp:nvSpPr>
      <dsp:spPr>
        <a:xfrm>
          <a:off x="8313232" y="500776"/>
          <a:ext cx="1394950"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alibri" panose="020F0502020204030204" pitchFamily="34" charset="0"/>
              <a:cs typeface="Calibri" panose="020F0502020204030204" pitchFamily="34" charset="0"/>
            </a:rPr>
            <a:t>Saved the model using Pickle</a:t>
          </a:r>
        </a:p>
      </dsp:txBody>
      <dsp:txXfrm>
        <a:off x="8354089" y="541633"/>
        <a:ext cx="1313236" cy="2144019"/>
      </dsp:txXfrm>
    </dsp:sp>
    <dsp:sp modelId="{305D64E3-15D5-124F-A05E-A0BC54B045B7}">
      <dsp:nvSpPr>
        <dsp:cNvPr id="0" name=""/>
        <dsp:cNvSpPr/>
      </dsp:nvSpPr>
      <dsp:spPr>
        <a:xfrm>
          <a:off x="9847678" y="1440669"/>
          <a:ext cx="295729" cy="3459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9847678" y="1509858"/>
        <a:ext cx="207010" cy="207569"/>
      </dsp:txXfrm>
    </dsp:sp>
    <dsp:sp modelId="{ADAE530A-372D-EA44-A333-96C8EFE79F2F}">
      <dsp:nvSpPr>
        <dsp:cNvPr id="0" name=""/>
        <dsp:cNvSpPr/>
      </dsp:nvSpPr>
      <dsp:spPr>
        <a:xfrm>
          <a:off x="10266163" y="500776"/>
          <a:ext cx="1394950" cy="222573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Compared the performance using Test Data</a:t>
          </a:r>
        </a:p>
      </dsp:txBody>
      <dsp:txXfrm>
        <a:off x="10307020" y="541633"/>
        <a:ext cx="1313236" cy="21440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12178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85142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942316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287655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738679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170315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802407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96623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72134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037120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217711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30808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729473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823850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28128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50197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600184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553541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7510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r>
              <a:rPr lang="en-US" dirty="0"/>
              <a:t>The architecture for the customer churn prediction in banking service is as shown here. The customer data stored in the bank database is used to identify the high value customers using certain features like the balance the customer holds or the number of products the customer has, etc. The data for these high value customers is stored in the bank database which is further used for churn prediction analysis where various  various ml models are implemented. We will be using logistic regression, K-means clustering, KNN, random forest. The results are then evaluated and the best model for predicting customer churn is selected.</a:t>
            </a:r>
            <a:endParaRPr dirty="0"/>
          </a:p>
        </p:txBody>
      </p:sp>
    </p:spTree>
    <p:extLst>
      <p:ext uri="{BB962C8B-B14F-4D97-AF65-F5344CB8AC3E}">
        <p14:creationId xmlns:p14="http://schemas.microsoft.com/office/powerpoint/2010/main" val="3420320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4224204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09337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279798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109069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403444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706660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263364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634036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907965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1605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r>
              <a:rPr lang="en-US" dirty="0"/>
              <a:t>We will follow the CRISP-DM methodology for our analysis. The first step is business </a:t>
            </a:r>
            <a:r>
              <a:rPr lang="en-US" dirty="0" err="1"/>
              <a:t>understnaidng</a:t>
            </a:r>
            <a:r>
              <a:rPr lang="en-US" dirty="0"/>
              <a:t>. We would like to </a:t>
            </a:r>
            <a:r>
              <a:rPr lang="en-US" dirty="0" err="1"/>
              <a:t>analyse</a:t>
            </a:r>
            <a:r>
              <a:rPr lang="en-US" dirty="0"/>
              <a:t> the percentage of people churning, what Features are leading customers to churn, how the demographics like age, gender, </a:t>
            </a:r>
            <a:r>
              <a:rPr lang="en-US" dirty="0" err="1"/>
              <a:t>etc</a:t>
            </a:r>
            <a:r>
              <a:rPr lang="en-US" dirty="0"/>
              <a:t> affect the customer churn rate.</a:t>
            </a:r>
          </a:p>
          <a:p>
            <a:r>
              <a:rPr lang="en-US" dirty="0"/>
              <a:t>Next phase is data understanding where we will be exploring the dataset available to us using </a:t>
            </a:r>
            <a:r>
              <a:rPr lang="en-US" dirty="0" err="1"/>
              <a:t>visualisations</a:t>
            </a:r>
            <a:r>
              <a:rPr lang="en-US" dirty="0"/>
              <a:t>, Data wrangling as well as identifying the important features for our analysis.</a:t>
            </a:r>
          </a:p>
          <a:p>
            <a:r>
              <a:rPr lang="en-US" dirty="0"/>
              <a:t>Data Preparation phase , we would be doing some feature engineering such as </a:t>
            </a:r>
            <a:r>
              <a:rPr lang="en-US" dirty="0" err="1"/>
              <a:t>normisalisation</a:t>
            </a:r>
            <a:r>
              <a:rPr lang="en-US" dirty="0"/>
              <a:t>, identifying </a:t>
            </a:r>
            <a:r>
              <a:rPr lang="en-US" dirty="0" err="1"/>
              <a:t>corelations</a:t>
            </a:r>
            <a:r>
              <a:rPr lang="en-US" dirty="0"/>
              <a:t> between the features, feature scaling, etc.</a:t>
            </a:r>
          </a:p>
          <a:p>
            <a:r>
              <a:rPr lang="en-US" dirty="0"/>
              <a:t>Once the data is ready and the important features have been identified, we would be applying ML models like Logistic regression, K-means clustering, KNN and Random Forest for predicting the customer churn.</a:t>
            </a:r>
          </a:p>
          <a:p>
            <a:r>
              <a:rPr lang="en-US" dirty="0" err="1"/>
              <a:t>Evauation</a:t>
            </a:r>
            <a:r>
              <a:rPr lang="en-US" dirty="0"/>
              <a:t> phase will </a:t>
            </a:r>
            <a:r>
              <a:rPr lang="en-US" dirty="0" err="1"/>
              <a:t>ivolve</a:t>
            </a:r>
            <a:r>
              <a:rPr lang="en-US" dirty="0"/>
              <a:t> creating classification report that shows various performance metrics like F1 score, accuracy score, recall, precision for each model and to identify which model performs the best.</a:t>
            </a:r>
          </a:p>
          <a:p>
            <a:r>
              <a:rPr lang="en-US" dirty="0"/>
              <a:t>Last phase is deployment wherein the best suitable model can be then applied to real-life scenarios.</a:t>
            </a:r>
            <a:endParaRPr dirty="0"/>
          </a:p>
        </p:txBody>
      </p:sp>
    </p:spTree>
    <p:extLst>
      <p:ext uri="{BB962C8B-B14F-4D97-AF65-F5344CB8AC3E}">
        <p14:creationId xmlns:p14="http://schemas.microsoft.com/office/powerpoint/2010/main" val="1121789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3937076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r>
              <a:rPr lang="en-US" dirty="0"/>
              <a:t>Initially, we will check the data type and the unique values present  for each feature. Some features like Number of Products, Is Active member, Has Credit card have less number of unique values but they are of integer datatype. So these features having less distinct values are identified and are converted into categorical features which can be seen from the third figure.</a:t>
            </a:r>
            <a:endParaRPr dirty="0"/>
          </a:p>
        </p:txBody>
      </p:sp>
    </p:spTree>
    <p:extLst>
      <p:ext uri="{BB962C8B-B14F-4D97-AF65-F5344CB8AC3E}">
        <p14:creationId xmlns:p14="http://schemas.microsoft.com/office/powerpoint/2010/main" val="247689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r>
              <a:rPr lang="en-US" dirty="0"/>
              <a:t>We will then start with data pre-processing step wherein the null values are checked. We can see that there are no null values in our dataset. Next, we drop the feature named </a:t>
            </a:r>
            <a:r>
              <a:rPr lang="en-US" dirty="0" err="1"/>
              <a:t>row_number</a:t>
            </a:r>
            <a:r>
              <a:rPr lang="en-US" dirty="0"/>
              <a:t> because it is not relevant for our analysis . We also rename the target feature from exited to Churn for better understanding. We then check for any duplicate values. We don’t have any duplicates in our dataset. The next </a:t>
            </a:r>
            <a:r>
              <a:rPr lang="en-US" dirty="0" err="1"/>
              <a:t>stpes</a:t>
            </a:r>
            <a:r>
              <a:rPr lang="en-US" dirty="0"/>
              <a:t> will be explained by </a:t>
            </a:r>
            <a:r>
              <a:rPr lang="en-US" dirty="0" err="1"/>
              <a:t>Iqra</a:t>
            </a:r>
            <a:r>
              <a:rPr lang="en-US" dirty="0"/>
              <a:t>.</a:t>
            </a:r>
            <a:endParaRPr dirty="0"/>
          </a:p>
        </p:txBody>
      </p:sp>
    </p:spTree>
    <p:extLst>
      <p:ext uri="{BB962C8B-B14F-4D97-AF65-F5344CB8AC3E}">
        <p14:creationId xmlns:p14="http://schemas.microsoft.com/office/powerpoint/2010/main" val="172594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1200">
                <a:latin typeface="Calibri"/>
                <a:ea typeface="Calibri"/>
                <a:cs typeface="Calibri"/>
                <a:sym typeface="Calibri"/>
              </a:defRPr>
            </a:lvl1pPr>
          </a:lstStyle>
          <a:p>
            <a:endParaRPr dirty="0"/>
          </a:p>
        </p:txBody>
      </p:sp>
    </p:spTree>
    <p:extLst>
      <p:ext uri="{BB962C8B-B14F-4D97-AF65-F5344CB8AC3E}">
        <p14:creationId xmlns:p14="http://schemas.microsoft.com/office/powerpoint/2010/main" val="112178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048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724900" y="365125"/>
            <a:ext cx="2628900" cy="5811838"/>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7" name="Google Shape;47;p19"/>
          <p:cNvSpPr txBox="1">
            <a:spLocks noGrp="1"/>
          </p:cNvSpPr>
          <p:nvPr>
            <p:ph type="body" idx="1"/>
          </p:nvPr>
        </p:nvSpPr>
        <p:spPr>
          <a:xfrm>
            <a:off x="838200" y="365125"/>
            <a:ext cx="7734300" cy="58118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8" name="Google Shape;48;p19"/>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2415837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89911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33813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082337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4483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289739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064921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6" y="2057400"/>
            <a:ext cx="3932241"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8826322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65147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3" name="Google Shape;13;p1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4" name="Google Shape;14;p11"/>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39081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072659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7" name="Google Shape;17;p12"/>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0" name="Google Shape;20;p13"/>
          <p:cNvSpPr txBox="1">
            <a:spLocks noGrp="1"/>
          </p:cNvSpPr>
          <p:nvPr>
            <p:ph type="body" idx="1"/>
          </p:nvPr>
        </p:nvSpPr>
        <p:spPr>
          <a:xfrm>
            <a:off x="1524000" y="3602037"/>
            <a:ext cx="9144000" cy="1655764"/>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000000"/>
              </a:buClr>
              <a:buSzPts val="2400"/>
              <a:buFont typeface="Calibri"/>
              <a:buNone/>
              <a:defRPr sz="2400"/>
            </a:lvl1pPr>
            <a:lvl2pPr marL="914400" lvl="1" indent="-228600" algn="ctr">
              <a:lnSpc>
                <a:spcPct val="90000"/>
              </a:lnSpc>
              <a:spcBef>
                <a:spcPts val="1000"/>
              </a:spcBef>
              <a:spcAft>
                <a:spcPts val="0"/>
              </a:spcAft>
              <a:buClr>
                <a:srgbClr val="000000"/>
              </a:buClr>
              <a:buSzPts val="2400"/>
              <a:buFont typeface="Calibri"/>
              <a:buNone/>
              <a:defRPr sz="2400"/>
            </a:lvl2pPr>
            <a:lvl3pPr marL="1371600" lvl="2" indent="-228600" algn="ctr">
              <a:lnSpc>
                <a:spcPct val="90000"/>
              </a:lnSpc>
              <a:spcBef>
                <a:spcPts val="1000"/>
              </a:spcBef>
              <a:spcAft>
                <a:spcPts val="0"/>
              </a:spcAft>
              <a:buClr>
                <a:srgbClr val="000000"/>
              </a:buClr>
              <a:buSzPts val="2400"/>
              <a:buFont typeface="Calibri"/>
              <a:buNone/>
              <a:defRPr sz="2400"/>
            </a:lvl3pPr>
            <a:lvl4pPr marL="1828800" lvl="3" indent="-228600" algn="ctr">
              <a:lnSpc>
                <a:spcPct val="90000"/>
              </a:lnSpc>
              <a:spcBef>
                <a:spcPts val="1000"/>
              </a:spcBef>
              <a:spcAft>
                <a:spcPts val="0"/>
              </a:spcAft>
              <a:buClr>
                <a:srgbClr val="000000"/>
              </a:buClr>
              <a:buSzPts val="2400"/>
              <a:buFont typeface="Calibri"/>
              <a:buNone/>
              <a:defRPr sz="2400"/>
            </a:lvl4pPr>
            <a:lvl5pPr marL="2286000" lvl="4" indent="-228600" algn="ctr">
              <a:lnSpc>
                <a:spcPct val="90000"/>
              </a:lnSpc>
              <a:spcBef>
                <a:spcPts val="1000"/>
              </a:spcBef>
              <a:spcAft>
                <a:spcPts val="0"/>
              </a:spcAft>
              <a:buClr>
                <a:srgbClr val="000000"/>
              </a:buClr>
              <a:buSzPts val="2400"/>
              <a:buFont typeface="Calibri"/>
              <a:buNone/>
              <a:defRPr sz="24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1" name="Google Shape;21;p13"/>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4" name="Google Shape;24;p14"/>
          <p:cNvSpPr txBox="1">
            <a:spLocks noGrp="1"/>
          </p:cNvSpPr>
          <p:nvPr>
            <p:ph type="body" idx="1"/>
          </p:nvPr>
        </p:nvSpPr>
        <p:spPr>
          <a:xfrm>
            <a:off x="831850" y="4589462"/>
            <a:ext cx="10515600" cy="1500189"/>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888888"/>
              </a:buClr>
              <a:buSzPts val="2400"/>
              <a:buFont typeface="Calibri"/>
              <a:buNone/>
              <a:defRPr sz="2400">
                <a:solidFill>
                  <a:srgbClr val="888888"/>
                </a:solidFill>
              </a:defRPr>
            </a:lvl1pPr>
            <a:lvl2pPr marL="914400" lvl="1" indent="-228600" algn="l">
              <a:lnSpc>
                <a:spcPct val="90000"/>
              </a:lnSpc>
              <a:spcBef>
                <a:spcPts val="1000"/>
              </a:spcBef>
              <a:spcAft>
                <a:spcPts val="0"/>
              </a:spcAft>
              <a:buClr>
                <a:srgbClr val="888888"/>
              </a:buClr>
              <a:buSzPts val="2400"/>
              <a:buFont typeface="Calibri"/>
              <a:buNone/>
              <a:defRPr sz="2400">
                <a:solidFill>
                  <a:srgbClr val="888888"/>
                </a:solidFill>
              </a:defRPr>
            </a:lvl2pPr>
            <a:lvl3pPr marL="1371600" lvl="2" indent="-228600" algn="l">
              <a:lnSpc>
                <a:spcPct val="90000"/>
              </a:lnSpc>
              <a:spcBef>
                <a:spcPts val="1000"/>
              </a:spcBef>
              <a:spcAft>
                <a:spcPts val="0"/>
              </a:spcAft>
              <a:buClr>
                <a:srgbClr val="888888"/>
              </a:buClr>
              <a:buSzPts val="2400"/>
              <a:buFont typeface="Calibri"/>
              <a:buNone/>
              <a:defRPr sz="2400">
                <a:solidFill>
                  <a:srgbClr val="888888"/>
                </a:solidFill>
              </a:defRPr>
            </a:lvl3pPr>
            <a:lvl4pPr marL="1828800" lvl="3" indent="-228600" algn="l">
              <a:lnSpc>
                <a:spcPct val="90000"/>
              </a:lnSpc>
              <a:spcBef>
                <a:spcPts val="1000"/>
              </a:spcBef>
              <a:spcAft>
                <a:spcPts val="0"/>
              </a:spcAft>
              <a:buClr>
                <a:srgbClr val="888888"/>
              </a:buClr>
              <a:buSzPts val="2400"/>
              <a:buFont typeface="Calibri"/>
              <a:buNone/>
              <a:defRPr sz="2400">
                <a:solidFill>
                  <a:srgbClr val="888888"/>
                </a:solidFill>
              </a:defRPr>
            </a:lvl4pPr>
            <a:lvl5pPr marL="2286000" lvl="4" indent="-228600" algn="l">
              <a:lnSpc>
                <a:spcPct val="90000"/>
              </a:lnSpc>
              <a:spcBef>
                <a:spcPts val="1000"/>
              </a:spcBef>
              <a:spcAft>
                <a:spcPts val="0"/>
              </a:spcAft>
              <a:buClr>
                <a:srgbClr val="888888"/>
              </a:buClr>
              <a:buSzPts val="2400"/>
              <a:buFont typeface="Calibri"/>
              <a:buNone/>
              <a:defRPr sz="2400">
                <a:solidFill>
                  <a:srgbClr val="888888"/>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5" name="Google Shape;25;p14"/>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5"/>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8" name="Google Shape;28;p15"/>
          <p:cNvSpPr txBox="1">
            <a:spLocks noGrp="1"/>
          </p:cNvSpPr>
          <p:nvPr>
            <p:ph type="body" idx="1"/>
          </p:nvPr>
        </p:nvSpPr>
        <p:spPr>
          <a:xfrm>
            <a:off x="838200" y="1825625"/>
            <a:ext cx="5181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9" name="Google Shape;29;p15"/>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9787" y="365125"/>
            <a:ext cx="10515601"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2" name="Google Shape;32;p16"/>
          <p:cNvSpPr txBox="1">
            <a:spLocks noGrp="1"/>
          </p:cNvSpPr>
          <p:nvPr>
            <p:ph type="body" idx="1"/>
          </p:nvPr>
        </p:nvSpPr>
        <p:spPr>
          <a:xfrm>
            <a:off x="839787" y="1681163"/>
            <a:ext cx="5157790" cy="823914"/>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000000"/>
              </a:buClr>
              <a:buSzPts val="2400"/>
              <a:buFont typeface="Calibri"/>
              <a:buNone/>
              <a:defRPr sz="2400" b="1"/>
            </a:lvl1pPr>
            <a:lvl2pPr marL="914400" lvl="1" indent="-228600" algn="l">
              <a:lnSpc>
                <a:spcPct val="90000"/>
              </a:lnSpc>
              <a:spcBef>
                <a:spcPts val="1000"/>
              </a:spcBef>
              <a:spcAft>
                <a:spcPts val="0"/>
              </a:spcAft>
              <a:buClr>
                <a:srgbClr val="000000"/>
              </a:buClr>
              <a:buSzPts val="2400"/>
              <a:buFont typeface="Calibri"/>
              <a:buNone/>
              <a:defRPr sz="2400" b="1"/>
            </a:lvl2pPr>
            <a:lvl3pPr marL="1371600" lvl="2" indent="-228600" algn="l">
              <a:lnSpc>
                <a:spcPct val="90000"/>
              </a:lnSpc>
              <a:spcBef>
                <a:spcPts val="1000"/>
              </a:spcBef>
              <a:spcAft>
                <a:spcPts val="0"/>
              </a:spcAft>
              <a:buClr>
                <a:srgbClr val="000000"/>
              </a:buClr>
              <a:buSzPts val="2400"/>
              <a:buFont typeface="Calibri"/>
              <a:buNone/>
              <a:defRPr sz="2400" b="1"/>
            </a:lvl3pPr>
            <a:lvl4pPr marL="1828800" lvl="3" indent="-228600" algn="l">
              <a:lnSpc>
                <a:spcPct val="90000"/>
              </a:lnSpc>
              <a:spcBef>
                <a:spcPts val="1000"/>
              </a:spcBef>
              <a:spcAft>
                <a:spcPts val="0"/>
              </a:spcAft>
              <a:buClr>
                <a:srgbClr val="000000"/>
              </a:buClr>
              <a:buSzPts val="2400"/>
              <a:buFont typeface="Calibri"/>
              <a:buNone/>
              <a:defRPr sz="2400" b="1"/>
            </a:lvl4pPr>
            <a:lvl5pPr marL="2286000" lvl="4" indent="-228600" algn="l">
              <a:lnSpc>
                <a:spcPct val="90000"/>
              </a:lnSpc>
              <a:spcBef>
                <a:spcPts val="1000"/>
              </a:spcBef>
              <a:spcAft>
                <a:spcPts val="0"/>
              </a:spcAft>
              <a:buClr>
                <a:srgbClr val="000000"/>
              </a:buClr>
              <a:buSzPts val="2400"/>
              <a:buFont typeface="Calibri"/>
              <a:buNone/>
              <a:defRPr sz="2400" b="1"/>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3" name="Google Shape;33;p16"/>
          <p:cNvSpPr txBox="1">
            <a:spLocks noGrp="1"/>
          </p:cNvSpPr>
          <p:nvPr>
            <p:ph type="body" idx="2"/>
          </p:nvPr>
        </p:nvSpPr>
        <p:spPr>
          <a:xfrm>
            <a:off x="6172200" y="1681163"/>
            <a:ext cx="5183188" cy="823914"/>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4" name="Google Shape;34;p16"/>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9787" y="457200"/>
            <a:ext cx="3932240"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7" name="Google Shape;37;p17"/>
          <p:cNvSpPr txBox="1">
            <a:spLocks noGrp="1"/>
          </p:cNvSpPr>
          <p:nvPr>
            <p:ph type="body" idx="1"/>
          </p:nvPr>
        </p:nvSpPr>
        <p:spPr>
          <a:xfrm>
            <a:off x="5183187" y="987425"/>
            <a:ext cx="6172202" cy="4873625"/>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31800" algn="l">
              <a:lnSpc>
                <a:spcPct val="90000"/>
              </a:lnSpc>
              <a:spcBef>
                <a:spcPts val="1000"/>
              </a:spcBef>
              <a:spcAft>
                <a:spcPts val="0"/>
              </a:spcAft>
              <a:buClr>
                <a:srgbClr val="000000"/>
              </a:buClr>
              <a:buSzPts val="3200"/>
              <a:buChar char="•"/>
              <a:defRPr sz="3200"/>
            </a:lvl2pPr>
            <a:lvl3pPr marL="1371600" lvl="2" indent="-431800" algn="l">
              <a:lnSpc>
                <a:spcPct val="90000"/>
              </a:lnSpc>
              <a:spcBef>
                <a:spcPts val="1000"/>
              </a:spcBef>
              <a:spcAft>
                <a:spcPts val="0"/>
              </a:spcAft>
              <a:buClr>
                <a:srgbClr val="000000"/>
              </a:buClr>
              <a:buSzPts val="3200"/>
              <a:buChar char="•"/>
              <a:defRPr sz="3200"/>
            </a:lvl3pPr>
            <a:lvl4pPr marL="1828800" lvl="3" indent="-431800" algn="l">
              <a:lnSpc>
                <a:spcPct val="90000"/>
              </a:lnSpc>
              <a:spcBef>
                <a:spcPts val="1000"/>
              </a:spcBef>
              <a:spcAft>
                <a:spcPts val="0"/>
              </a:spcAft>
              <a:buClr>
                <a:srgbClr val="000000"/>
              </a:buClr>
              <a:buSzPts val="3200"/>
              <a:buChar char="•"/>
              <a:defRPr sz="3200"/>
            </a:lvl4pPr>
            <a:lvl5pPr marL="2286000" lvl="4" indent="-431800" algn="l">
              <a:lnSpc>
                <a:spcPct val="90000"/>
              </a:lnSpc>
              <a:spcBef>
                <a:spcPts val="1000"/>
              </a:spcBef>
              <a:spcAft>
                <a:spcPts val="0"/>
              </a:spcAft>
              <a:buClr>
                <a:srgbClr val="000000"/>
              </a:buClr>
              <a:buSzPts val="3200"/>
              <a:buChar char="•"/>
              <a:defRPr sz="32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8" name="Google Shape;38;p17"/>
          <p:cNvSpPr txBox="1">
            <a:spLocks noGrp="1"/>
          </p:cNvSpPr>
          <p:nvPr>
            <p:ph type="body" idx="2"/>
          </p:nvPr>
        </p:nvSpPr>
        <p:spPr>
          <a:xfrm>
            <a:off x="839786" y="2057400"/>
            <a:ext cx="3932241"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9" name="Google Shape;39;p17"/>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9787" y="457200"/>
            <a:ext cx="3932240"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2" name="Google Shape;42;p18"/>
          <p:cNvSpPr>
            <a:spLocks noGrp="1"/>
          </p:cNvSpPr>
          <p:nvPr>
            <p:ph type="pic" idx="2"/>
          </p:nvPr>
        </p:nvSpPr>
        <p:spPr>
          <a:xfrm>
            <a:off x="5183187" y="987425"/>
            <a:ext cx="6172202" cy="4873625"/>
          </a:xfrm>
          <a:prstGeom prst="rect">
            <a:avLst/>
          </a:prstGeom>
          <a:noFill/>
          <a:ln>
            <a:noFill/>
          </a:ln>
        </p:spPr>
      </p:sp>
      <p:sp>
        <p:nvSpPr>
          <p:cNvPr id="43" name="Google Shape;43;p18"/>
          <p:cNvSpPr txBox="1">
            <a:spLocks noGrp="1"/>
          </p:cNvSpPr>
          <p:nvPr>
            <p:ph type="body" idx="1"/>
          </p:nvPr>
        </p:nvSpPr>
        <p:spPr>
          <a:xfrm>
            <a:off x="839787" y="2057400"/>
            <a:ext cx="3932240"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000000"/>
              </a:buClr>
              <a:buSzPts val="1600"/>
              <a:buFont typeface="Calibri"/>
              <a:buNone/>
              <a:defRPr sz="1600"/>
            </a:lvl1pPr>
            <a:lvl2pPr marL="914400" lvl="1" indent="-228600" algn="l">
              <a:lnSpc>
                <a:spcPct val="90000"/>
              </a:lnSpc>
              <a:spcBef>
                <a:spcPts val="1000"/>
              </a:spcBef>
              <a:spcAft>
                <a:spcPts val="0"/>
              </a:spcAft>
              <a:buClr>
                <a:srgbClr val="000000"/>
              </a:buClr>
              <a:buSzPts val="1600"/>
              <a:buFont typeface="Calibri"/>
              <a:buNone/>
              <a:defRPr sz="1600"/>
            </a:lvl2pPr>
            <a:lvl3pPr marL="1371600" lvl="2" indent="-228600" algn="l">
              <a:lnSpc>
                <a:spcPct val="90000"/>
              </a:lnSpc>
              <a:spcBef>
                <a:spcPts val="1000"/>
              </a:spcBef>
              <a:spcAft>
                <a:spcPts val="0"/>
              </a:spcAft>
              <a:buClr>
                <a:srgbClr val="000000"/>
              </a:buClr>
              <a:buSzPts val="1600"/>
              <a:buFont typeface="Calibri"/>
              <a:buNone/>
              <a:defRPr sz="1600"/>
            </a:lvl3pPr>
            <a:lvl4pPr marL="1828800" lvl="3" indent="-228600" algn="l">
              <a:lnSpc>
                <a:spcPct val="90000"/>
              </a:lnSpc>
              <a:spcBef>
                <a:spcPts val="1000"/>
              </a:spcBef>
              <a:spcAft>
                <a:spcPts val="0"/>
              </a:spcAft>
              <a:buClr>
                <a:srgbClr val="000000"/>
              </a:buClr>
              <a:buSzPts val="1600"/>
              <a:buFont typeface="Calibri"/>
              <a:buNone/>
              <a:defRPr sz="1600"/>
            </a:lvl4pPr>
            <a:lvl5pPr marL="2286000" lvl="4" indent="-228600" algn="l">
              <a:lnSpc>
                <a:spcPct val="90000"/>
              </a:lnSpc>
              <a:spcBef>
                <a:spcPts val="1000"/>
              </a:spcBef>
              <a:spcAft>
                <a:spcPts val="0"/>
              </a:spcAft>
              <a:buClr>
                <a:srgbClr val="000000"/>
              </a:buClr>
              <a:buSzPts val="1600"/>
              <a:buFont typeface="Calibri"/>
              <a:buNone/>
              <a:defRPr sz="16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4" name="Google Shape;44;p18"/>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marR="0" lvl="0"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9pPr>
          </a:lstStyle>
          <a:p>
            <a:endParaRPr/>
          </a:p>
        </p:txBody>
      </p:sp>
      <p:sp>
        <p:nvSpPr>
          <p:cNvPr id="8" name="Google Shape;8;p9"/>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3681513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88;p1"/>
          <p:cNvSpPr/>
          <p:nvPr/>
        </p:nvSpPr>
        <p:spPr>
          <a:xfrm>
            <a:off x="1523999" y="0"/>
            <a:ext cx="914171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sp>
        <p:nvSpPr>
          <p:cNvPr id="113" name="Google Shape;89;p1"/>
          <p:cNvSpPr/>
          <p:nvPr/>
        </p:nvSpPr>
        <p:spPr>
          <a:xfrm>
            <a:off x="0" y="5045528"/>
            <a:ext cx="12192000" cy="1812472"/>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sp>
        <p:nvSpPr>
          <p:cNvPr id="114" name="Google Shape;90;p1"/>
          <p:cNvSpPr/>
          <p:nvPr/>
        </p:nvSpPr>
        <p:spPr>
          <a:xfrm>
            <a:off x="0" y="108648"/>
            <a:ext cx="12192001" cy="6219828"/>
          </a:xfrm>
          <a:custGeom>
            <a:avLst/>
            <a:gdLst/>
            <a:ahLst/>
            <a:cxnLst>
              <a:cxn ang="0">
                <a:pos x="wd2" y="hd2"/>
              </a:cxn>
              <a:cxn ang="5400000">
                <a:pos x="wd2" y="hd2"/>
              </a:cxn>
              <a:cxn ang="10800000">
                <a:pos x="wd2" y="hd2"/>
              </a:cxn>
              <a:cxn ang="16200000">
                <a:pos x="wd2" y="hd2"/>
              </a:cxn>
            </a:cxnLst>
            <a:rect l="0" t="0" r="r" b="b"/>
            <a:pathLst>
              <a:path w="21600" h="21600" extrusionOk="0">
                <a:moveTo>
                  <a:pt x="12029" y="21363"/>
                </a:moveTo>
                <a:lnTo>
                  <a:pt x="12027" y="21363"/>
                </a:lnTo>
                <a:cubicBezTo>
                  <a:pt x="12027" y="21364"/>
                  <a:pt x="12027" y="21365"/>
                  <a:pt x="12027" y="21365"/>
                </a:cubicBezTo>
                <a:close/>
                <a:moveTo>
                  <a:pt x="17" y="0"/>
                </a:moveTo>
                <a:lnTo>
                  <a:pt x="21600" y="0"/>
                </a:lnTo>
                <a:lnTo>
                  <a:pt x="21600" y="17730"/>
                </a:lnTo>
                <a:lnTo>
                  <a:pt x="21599" y="17730"/>
                </a:lnTo>
                <a:lnTo>
                  <a:pt x="21600" y="18256"/>
                </a:lnTo>
                <a:lnTo>
                  <a:pt x="21368" y="18392"/>
                </a:lnTo>
                <a:cubicBezTo>
                  <a:pt x="21142" y="18518"/>
                  <a:pt x="20915" y="18638"/>
                  <a:pt x="20687" y="18752"/>
                </a:cubicBezTo>
                <a:cubicBezTo>
                  <a:pt x="19954" y="19125"/>
                  <a:pt x="19214" y="19450"/>
                  <a:pt x="18470" y="19737"/>
                </a:cubicBezTo>
                <a:cubicBezTo>
                  <a:pt x="17881" y="19963"/>
                  <a:pt x="17290" y="20166"/>
                  <a:pt x="16696" y="20345"/>
                </a:cubicBezTo>
                <a:cubicBezTo>
                  <a:pt x="16127" y="20518"/>
                  <a:pt x="15557" y="20673"/>
                  <a:pt x="14985" y="20810"/>
                </a:cubicBezTo>
                <a:cubicBezTo>
                  <a:pt x="14548" y="20915"/>
                  <a:pt x="14109" y="21004"/>
                  <a:pt x="13670" y="21088"/>
                </a:cubicBezTo>
                <a:lnTo>
                  <a:pt x="12316" y="21316"/>
                </a:lnTo>
                <a:lnTo>
                  <a:pt x="12289" y="21323"/>
                </a:lnTo>
                <a:lnTo>
                  <a:pt x="12030" y="21363"/>
                </a:lnTo>
                <a:lnTo>
                  <a:pt x="12047" y="21369"/>
                </a:lnTo>
                <a:cubicBezTo>
                  <a:pt x="12068" y="21371"/>
                  <a:pt x="12089" y="21363"/>
                  <a:pt x="12110" y="21363"/>
                </a:cubicBezTo>
                <a:cubicBezTo>
                  <a:pt x="12139" y="21363"/>
                  <a:pt x="12167" y="21354"/>
                  <a:pt x="12196" y="21353"/>
                </a:cubicBezTo>
                <a:cubicBezTo>
                  <a:pt x="12607" y="21334"/>
                  <a:pt x="13017" y="21292"/>
                  <a:pt x="13427" y="21240"/>
                </a:cubicBezTo>
                <a:cubicBezTo>
                  <a:pt x="14045" y="21162"/>
                  <a:pt x="14662" y="21064"/>
                  <a:pt x="15278" y="20938"/>
                </a:cubicBezTo>
                <a:cubicBezTo>
                  <a:pt x="15785" y="20836"/>
                  <a:pt x="16291" y="20716"/>
                  <a:pt x="16795" y="20577"/>
                </a:cubicBezTo>
                <a:cubicBezTo>
                  <a:pt x="17477" y="20388"/>
                  <a:pt x="18156" y="20163"/>
                  <a:pt x="18831" y="19902"/>
                </a:cubicBezTo>
                <a:cubicBezTo>
                  <a:pt x="19648" y="19586"/>
                  <a:pt x="20457" y="19212"/>
                  <a:pt x="21257" y="18770"/>
                </a:cubicBezTo>
                <a:lnTo>
                  <a:pt x="21600" y="18572"/>
                </a:lnTo>
                <a:lnTo>
                  <a:pt x="21600" y="18762"/>
                </a:lnTo>
                <a:lnTo>
                  <a:pt x="20957" y="19128"/>
                </a:lnTo>
                <a:cubicBezTo>
                  <a:pt x="20436" y="19405"/>
                  <a:pt x="19910" y="19651"/>
                  <a:pt x="19380" y="19873"/>
                </a:cubicBezTo>
                <a:cubicBezTo>
                  <a:pt x="18820" y="20109"/>
                  <a:pt x="18257" y="20317"/>
                  <a:pt x="17691" y="20498"/>
                </a:cubicBezTo>
                <a:cubicBezTo>
                  <a:pt x="17221" y="20649"/>
                  <a:pt x="16749" y="20784"/>
                  <a:pt x="16276" y="20901"/>
                </a:cubicBezTo>
                <a:cubicBezTo>
                  <a:pt x="15917" y="20990"/>
                  <a:pt x="15558" y="21074"/>
                  <a:pt x="15198" y="21143"/>
                </a:cubicBezTo>
                <a:lnTo>
                  <a:pt x="13933" y="21356"/>
                </a:lnTo>
                <a:cubicBezTo>
                  <a:pt x="13385" y="21434"/>
                  <a:pt x="12837" y="21496"/>
                  <a:pt x="12287" y="21535"/>
                </a:cubicBezTo>
                <a:lnTo>
                  <a:pt x="11476" y="21583"/>
                </a:lnTo>
                <a:cubicBezTo>
                  <a:pt x="11408" y="21576"/>
                  <a:pt x="11340" y="21582"/>
                  <a:pt x="11272" y="21600"/>
                </a:cubicBezTo>
                <a:lnTo>
                  <a:pt x="10731" y="21600"/>
                </a:lnTo>
                <a:lnTo>
                  <a:pt x="10591" y="21584"/>
                </a:lnTo>
                <a:lnTo>
                  <a:pt x="9328" y="21458"/>
                </a:lnTo>
                <a:cubicBezTo>
                  <a:pt x="8784" y="21415"/>
                  <a:pt x="8241" y="21344"/>
                  <a:pt x="7700" y="21242"/>
                </a:cubicBezTo>
                <a:lnTo>
                  <a:pt x="5976" y="20900"/>
                </a:lnTo>
                <a:cubicBezTo>
                  <a:pt x="5378" y="20781"/>
                  <a:pt x="4781" y="20643"/>
                  <a:pt x="4185" y="20487"/>
                </a:cubicBezTo>
                <a:cubicBezTo>
                  <a:pt x="3516" y="20313"/>
                  <a:pt x="2849" y="20112"/>
                  <a:pt x="2185" y="19885"/>
                </a:cubicBezTo>
                <a:cubicBezTo>
                  <a:pt x="1492" y="19646"/>
                  <a:pt x="804" y="19374"/>
                  <a:pt x="121" y="19052"/>
                </a:cubicBezTo>
                <a:lnTo>
                  <a:pt x="0" y="18992"/>
                </a:lnTo>
                <a:lnTo>
                  <a:pt x="0" y="18796"/>
                </a:lnTo>
                <a:lnTo>
                  <a:pt x="128" y="18861"/>
                </a:lnTo>
                <a:cubicBezTo>
                  <a:pt x="439" y="19008"/>
                  <a:pt x="751" y="19144"/>
                  <a:pt x="1064" y="19272"/>
                </a:cubicBezTo>
                <a:cubicBezTo>
                  <a:pt x="1751" y="19553"/>
                  <a:pt x="2442" y="19792"/>
                  <a:pt x="3135" y="20002"/>
                </a:cubicBezTo>
                <a:cubicBezTo>
                  <a:pt x="3636" y="20154"/>
                  <a:pt x="4138" y="20293"/>
                  <a:pt x="4630" y="20409"/>
                </a:cubicBezTo>
                <a:cubicBezTo>
                  <a:pt x="4616" y="20418"/>
                  <a:pt x="4597" y="20383"/>
                  <a:pt x="4573" y="20374"/>
                </a:cubicBezTo>
                <a:cubicBezTo>
                  <a:pt x="3698" y="20055"/>
                  <a:pt x="2831" y="19670"/>
                  <a:pt x="1971" y="19218"/>
                </a:cubicBezTo>
                <a:cubicBezTo>
                  <a:pt x="1560" y="19003"/>
                  <a:pt x="1151" y="18772"/>
                  <a:pt x="745" y="18526"/>
                </a:cubicBezTo>
                <a:lnTo>
                  <a:pt x="0" y="18043"/>
                </a:lnTo>
                <a:lnTo>
                  <a:pt x="0" y="0"/>
                </a:lnTo>
                <a:lnTo>
                  <a:pt x="17" y="0"/>
                </a:lnTo>
                <a:close/>
              </a:path>
            </a:pathLst>
          </a:custGeom>
          <a:solidFill>
            <a:srgbClr val="FFFFFF"/>
          </a:soli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endParaRPr/>
          </a:p>
        </p:txBody>
      </p:sp>
      <p:sp>
        <p:nvSpPr>
          <p:cNvPr id="115" name="Google Shape;92;p1"/>
          <p:cNvSpPr txBox="1"/>
          <p:nvPr/>
        </p:nvSpPr>
        <p:spPr>
          <a:xfrm>
            <a:off x="701053" y="1549646"/>
            <a:ext cx="10787606" cy="523178"/>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lvl1pPr algn="ctr">
              <a:defRPr sz="2800">
                <a:latin typeface="Calibri Light"/>
                <a:ea typeface="Calibri Light"/>
                <a:cs typeface="Calibri Light"/>
                <a:sym typeface="Calibri Light"/>
              </a:defRPr>
            </a:lvl1pPr>
          </a:lstStyle>
          <a:p>
            <a:r>
              <a:rPr lang="en-US" b="1" i="0" u="none" strike="noStrike" dirty="0">
                <a:solidFill>
                  <a:srgbClr val="000000"/>
                </a:solidFill>
                <a:effectLst/>
                <a:latin typeface="Calibri" panose="020F0502020204030204" pitchFamily="34" charset="0"/>
                <a:cs typeface="Calibri" panose="020F0502020204030204" pitchFamily="34" charset="0"/>
              </a:rPr>
              <a:t>Banking Customers Churn Prediction using Machine Learning Models</a:t>
            </a:r>
            <a:endParaRPr dirty="0">
              <a:latin typeface="Calibri" panose="020F0502020204030204" pitchFamily="34" charset="0"/>
              <a:cs typeface="Calibri" panose="020F0502020204030204" pitchFamily="34" charset="0"/>
            </a:endParaRPr>
          </a:p>
        </p:txBody>
      </p:sp>
      <p:sp>
        <p:nvSpPr>
          <p:cNvPr id="116" name="Google Shape;93;p1"/>
          <p:cNvSpPr txBox="1"/>
          <p:nvPr/>
        </p:nvSpPr>
        <p:spPr>
          <a:xfrm>
            <a:off x="2555800" y="3083411"/>
            <a:ext cx="7078113" cy="2529799"/>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spAutoFit/>
          </a:bodyPr>
          <a:lstStyle/>
          <a:p>
            <a:pPr algn="ctr">
              <a:defRPr sz="2000">
                <a:latin typeface="Calibri Light"/>
                <a:ea typeface="Calibri Light"/>
                <a:cs typeface="Calibri Light"/>
                <a:sym typeface="Calibri Light"/>
              </a:defRPr>
            </a:pPr>
            <a:r>
              <a:rPr dirty="0">
                <a:latin typeface="Calibri" panose="020F0502020204030204" pitchFamily="34" charset="0"/>
                <a:cs typeface="Calibri" panose="020F0502020204030204" pitchFamily="34" charset="0"/>
              </a:rPr>
              <a:t>DATA 2</a:t>
            </a:r>
            <a:r>
              <a:rPr lang="en-US" dirty="0">
                <a:latin typeface="Calibri" panose="020F0502020204030204" pitchFamily="34" charset="0"/>
                <a:cs typeface="Calibri" panose="020F0502020204030204" pitchFamily="34" charset="0"/>
              </a:rPr>
              <a:t>4</a:t>
            </a:r>
            <a:r>
              <a:rPr dirty="0">
                <a:latin typeface="Calibri" panose="020F0502020204030204" pitchFamily="34" charset="0"/>
                <a:cs typeface="Calibri" panose="020F0502020204030204" pitchFamily="34" charset="0"/>
              </a:rPr>
              <a:t>5 – </a:t>
            </a:r>
            <a:r>
              <a:rPr lang="en-US" dirty="0">
                <a:latin typeface="Calibri" panose="020F0502020204030204" pitchFamily="34" charset="0"/>
                <a:cs typeface="Calibri" panose="020F0502020204030204" pitchFamily="34" charset="0"/>
              </a:rPr>
              <a:t>Project Presentation</a:t>
            </a: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r>
              <a:rPr dirty="0">
                <a:latin typeface="Calibri" panose="020F0502020204030204" pitchFamily="34" charset="0"/>
                <a:cs typeface="Calibri" panose="020F0502020204030204" pitchFamily="34" charset="0"/>
              </a:rPr>
              <a:t>Professor: </a:t>
            </a:r>
            <a:r>
              <a:rPr lang="en-US" dirty="0">
                <a:latin typeface="Calibri" panose="020F0502020204030204" pitchFamily="34" charset="0"/>
                <a:cs typeface="Calibri" panose="020F0502020204030204" pitchFamily="34" charset="0"/>
              </a:rPr>
              <a:t>Shih Yu. Chang, Ph.D.</a:t>
            </a: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r>
              <a:rPr dirty="0">
                <a:latin typeface="Calibri" panose="020F0502020204030204" pitchFamily="34" charset="0"/>
                <a:cs typeface="Calibri" panose="020F0502020204030204" pitchFamily="34" charset="0"/>
              </a:rPr>
              <a:t>San Jose State University</a:t>
            </a:r>
          </a:p>
          <a:p>
            <a:pPr algn="ctr">
              <a:defRPr sz="2000">
                <a:latin typeface="Calibri Light"/>
                <a:ea typeface="Calibri Light"/>
                <a:cs typeface="Calibri Light"/>
                <a:sym typeface="Calibri Light"/>
              </a:defRPr>
            </a:pP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r>
              <a:rPr dirty="0" err="1">
                <a:latin typeface="Calibri" panose="020F0502020204030204" pitchFamily="34" charset="0"/>
                <a:cs typeface="Calibri" panose="020F0502020204030204" pitchFamily="34" charset="0"/>
              </a:rPr>
              <a:t>Iqra</a:t>
            </a:r>
            <a:r>
              <a:rPr dirty="0">
                <a:latin typeface="Calibri" panose="020F0502020204030204" pitchFamily="34" charset="0"/>
                <a:cs typeface="Calibri" panose="020F0502020204030204" pitchFamily="34" charset="0"/>
              </a:rPr>
              <a:t> </a:t>
            </a:r>
            <a:r>
              <a:rPr dirty="0" err="1">
                <a:latin typeface="Calibri" panose="020F0502020204030204" pitchFamily="34" charset="0"/>
                <a:cs typeface="Calibri" panose="020F0502020204030204" pitchFamily="34" charset="0"/>
              </a:rPr>
              <a:t>Bismi</a:t>
            </a:r>
            <a:r>
              <a:rPr dirty="0">
                <a:latin typeface="Calibri" panose="020F0502020204030204" pitchFamily="34" charset="0"/>
                <a:cs typeface="Calibri" panose="020F0502020204030204" pitchFamily="34" charset="0"/>
              </a:rPr>
              <a:t>, Saniya </a:t>
            </a:r>
            <a:r>
              <a:rPr dirty="0" err="1">
                <a:latin typeface="Calibri" panose="020F0502020204030204" pitchFamily="34" charset="0"/>
                <a:cs typeface="Calibri" panose="020F0502020204030204" pitchFamily="34" charset="0"/>
              </a:rPr>
              <a:t>Lande</a:t>
            </a:r>
            <a:r>
              <a:rPr dirty="0">
                <a:latin typeface="Calibri" panose="020F0502020204030204" pitchFamily="34" charset="0"/>
                <a:cs typeface="Calibri" panose="020F0502020204030204" pitchFamily="34" charset="0"/>
              </a:rPr>
              <a:t>, Shilpa </a:t>
            </a:r>
            <a:r>
              <a:rPr dirty="0" err="1">
                <a:latin typeface="Calibri" panose="020F0502020204030204" pitchFamily="34" charset="0"/>
                <a:cs typeface="Calibri" panose="020F0502020204030204" pitchFamily="34" charset="0"/>
              </a:rPr>
              <a:t>Shivarudraiah</a:t>
            </a:r>
            <a:r>
              <a:rPr lang="en-US" dirty="0">
                <a:latin typeface="Calibri" panose="020F0502020204030204" pitchFamily="34" charset="0"/>
                <a:cs typeface="Calibri" panose="020F0502020204030204" pitchFamily="34" charset="0"/>
              </a:rPr>
              <a:t>, Janani Ravi Kumar</a:t>
            </a: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endParaRPr dirty="0">
              <a:latin typeface="Calibri" panose="020F0502020204030204" pitchFamily="34" charset="0"/>
              <a:cs typeface="Calibri" panose="020F0502020204030204" pitchFamily="34" charset="0"/>
            </a:endParaRPr>
          </a:p>
          <a:p>
            <a:pPr algn="ctr">
              <a:defRPr sz="2000">
                <a:latin typeface="Calibri Light"/>
                <a:ea typeface="Calibri Light"/>
                <a:cs typeface="Calibri Light"/>
                <a:sym typeface="Calibri Light"/>
              </a:defRPr>
            </a:pPr>
            <a:r>
              <a:rPr dirty="0">
                <a:latin typeface="Calibri" panose="020F0502020204030204" pitchFamily="34" charset="0"/>
                <a:cs typeface="Calibri" panose="020F0502020204030204" pitchFamily="34" charset="0"/>
              </a:rPr>
              <a:t>(Project Group </a:t>
            </a:r>
            <a:r>
              <a:rPr lang="en-US" dirty="0">
                <a:latin typeface="Calibri" panose="020F0502020204030204" pitchFamily="34" charset="0"/>
                <a:cs typeface="Calibri" panose="020F0502020204030204" pitchFamily="34" charset="0"/>
              </a:rPr>
              <a:t>6</a:t>
            </a:r>
            <a:r>
              <a:rPr dirty="0">
                <a:latin typeface="Calibri" panose="020F0502020204030204" pitchFamily="34" charset="0"/>
                <a:cs typeface="Calibri" panose="020F0502020204030204" pitchFamily="34"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471488" y="185748"/>
            <a:ext cx="10668000" cy="910368"/>
          </a:xfrm>
        </p:spPr>
        <p:txBody>
          <a:bodyPr>
            <a:normAutofit fontScale="90000"/>
          </a:bodyPr>
          <a:lstStyle/>
          <a:p>
            <a:br>
              <a:rPr lang="en-US" b="1" dirty="0"/>
            </a:br>
            <a:r>
              <a:rPr lang="en-US" b="1" dirty="0">
                <a:latin typeface="Calibri Light" panose="020F0302020204030204" pitchFamily="34" charset="0"/>
                <a:cs typeface="Calibri Light" panose="020F0302020204030204" pitchFamily="34" charset="0"/>
              </a:rPr>
              <a:t>Exploratory Data Analysis</a:t>
            </a:r>
            <a:br>
              <a:rPr lang="en-US" dirty="0"/>
            </a:br>
            <a:endParaRPr lang="en-US" b="1" dirty="0"/>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dirty="0"/>
          </a:p>
        </p:txBody>
      </p:sp>
      <p:sp>
        <p:nvSpPr>
          <p:cNvPr id="7" name="TextBox 6">
            <a:extLst>
              <a:ext uri="{FF2B5EF4-FFF2-40B4-BE49-F238E27FC236}">
                <a16:creationId xmlns:a16="http://schemas.microsoft.com/office/drawing/2014/main" id="{736E5ECA-A975-628F-7299-FEB7F633CA55}"/>
              </a:ext>
            </a:extLst>
          </p:cNvPr>
          <p:cNvSpPr txBox="1"/>
          <p:nvPr/>
        </p:nvSpPr>
        <p:spPr>
          <a:xfrm>
            <a:off x="1257940" y="1571883"/>
            <a:ext cx="3274931" cy="2031325"/>
          </a:xfrm>
          <a:prstGeom prst="rect">
            <a:avLst/>
          </a:prstGeom>
          <a:noFill/>
        </p:spPr>
        <p:txBody>
          <a:bodyPr wrap="square" rtlCol="0">
            <a:spAutoFit/>
          </a:bodyPr>
          <a:lstStyle/>
          <a:p>
            <a:r>
              <a:rPr lang="en-US" sz="1800" b="1" dirty="0"/>
              <a:t>Distribution of Continuous Variables</a:t>
            </a:r>
          </a:p>
          <a:p>
            <a:endParaRPr lang="en-US" sz="1800" b="1" dirty="0"/>
          </a:p>
          <a:p>
            <a:pPr marL="285750" indent="-285750">
              <a:buFont typeface="Arial" panose="020B0604020202020204" pitchFamily="34" charset="0"/>
              <a:buChar char="•"/>
            </a:pPr>
            <a:r>
              <a:rPr lang="en-US" sz="1800" dirty="0"/>
              <a:t>Age, Credit Score – Normal</a:t>
            </a:r>
          </a:p>
          <a:p>
            <a:endParaRPr lang="en-US" sz="1800" dirty="0"/>
          </a:p>
          <a:p>
            <a:pPr marL="285750" indent="-285750">
              <a:buFont typeface="Arial" panose="020B0604020202020204" pitchFamily="34" charset="0"/>
              <a:buChar char="•"/>
            </a:pPr>
            <a:r>
              <a:rPr lang="en-US" sz="1800" dirty="0"/>
              <a:t>Estimated Salary – Uniform distribution</a:t>
            </a:r>
          </a:p>
        </p:txBody>
      </p:sp>
      <p:pic>
        <p:nvPicPr>
          <p:cNvPr id="1026" name="Picture 2">
            <a:extLst>
              <a:ext uri="{FF2B5EF4-FFF2-40B4-BE49-F238E27FC236}">
                <a16:creationId xmlns:a16="http://schemas.microsoft.com/office/drawing/2014/main" id="{2FCA021A-EFB6-DFDF-F299-B420394F8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214" y="561097"/>
            <a:ext cx="5949298" cy="579634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569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857DCC-4C41-FB08-31CA-F6FA086C428D}"/>
              </a:ext>
            </a:extLst>
          </p:cNvPr>
          <p:cNvSpPr>
            <a:spLocks noGrp="1"/>
          </p:cNvSpPr>
          <p:nvPr>
            <p:ph type="body" idx="1"/>
          </p:nvPr>
        </p:nvSpPr>
        <p:spPr>
          <a:xfrm>
            <a:off x="685800" y="837986"/>
            <a:ext cx="10515600" cy="4351338"/>
          </a:xfrm>
        </p:spPr>
        <p:txBody>
          <a:bodyPr/>
          <a:lstStyle/>
          <a:p>
            <a:pPr marL="50800" indent="0">
              <a:buNone/>
            </a:pPr>
            <a:r>
              <a:rPr lang="en-US" dirty="0"/>
              <a:t>Count Plot of Categorical features</a:t>
            </a:r>
          </a:p>
        </p:txBody>
      </p:sp>
      <p:sp>
        <p:nvSpPr>
          <p:cNvPr id="9" name="Title 3">
            <a:extLst>
              <a:ext uri="{FF2B5EF4-FFF2-40B4-BE49-F238E27FC236}">
                <a16:creationId xmlns:a16="http://schemas.microsoft.com/office/drawing/2014/main" id="{7800A339-218F-D634-720A-F1A619D33878}"/>
              </a:ext>
            </a:extLst>
          </p:cNvPr>
          <p:cNvSpPr>
            <a:spLocks noGrp="1"/>
          </p:cNvSpPr>
          <p:nvPr>
            <p:ph type="title"/>
          </p:nvPr>
        </p:nvSpPr>
        <p:spPr>
          <a:xfrm>
            <a:off x="685800" y="12128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pic>
        <p:nvPicPr>
          <p:cNvPr id="2" name="Picture 2">
            <a:extLst>
              <a:ext uri="{FF2B5EF4-FFF2-40B4-BE49-F238E27FC236}">
                <a16:creationId xmlns:a16="http://schemas.microsoft.com/office/drawing/2014/main" id="{EC6EE872-742A-9D40-22F3-D5A630A51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583194"/>
            <a:ext cx="7924800" cy="468630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4" name="Straight Connector 68">
            <a:extLst>
              <a:ext uri="{FF2B5EF4-FFF2-40B4-BE49-F238E27FC236}">
                <a16:creationId xmlns:a16="http://schemas.microsoft.com/office/drawing/2014/main" id="{B093E954-E06E-3A0B-D981-ACB9533D508B}"/>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5" name="Date Placeholder 3">
            <a:extLst>
              <a:ext uri="{FF2B5EF4-FFF2-40B4-BE49-F238E27FC236}">
                <a16:creationId xmlns:a16="http://schemas.microsoft.com/office/drawing/2014/main" id="{A9AF3A48-94C8-861C-1F0A-17CBFF52109B}"/>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6" name="Footer Placeholder 3">
            <a:extLst>
              <a:ext uri="{FF2B5EF4-FFF2-40B4-BE49-F238E27FC236}">
                <a16:creationId xmlns:a16="http://schemas.microsoft.com/office/drawing/2014/main" id="{9C0EDBE5-8234-EA53-DBFD-7D8485003B24}"/>
              </a:ext>
            </a:extLst>
          </p:cNvPr>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888888"/>
                </a:solidFill>
                <a:effectLst/>
                <a:uLnTx/>
                <a:uFillTx/>
                <a:latin typeface="Calibri"/>
                <a:cs typeface="Calibri"/>
                <a:sym typeface="Calibri"/>
              </a:rPr>
              <a:t>Banking Customers Churn Prediction using Machine Learning Models</a:t>
            </a:r>
          </a:p>
        </p:txBody>
      </p:sp>
      <p:sp>
        <p:nvSpPr>
          <p:cNvPr id="7" name="Slide Number Placeholder 4">
            <a:extLst>
              <a:ext uri="{FF2B5EF4-FFF2-40B4-BE49-F238E27FC236}">
                <a16:creationId xmlns:a16="http://schemas.microsoft.com/office/drawing/2014/main" id="{CCC4954C-C422-C3F1-44B3-9C0C5773BFA4}"/>
              </a:ext>
            </a:extLst>
          </p:cNvPr>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dirty="0"/>
          </a:p>
        </p:txBody>
      </p:sp>
    </p:spTree>
    <p:extLst>
      <p:ext uri="{BB962C8B-B14F-4D97-AF65-F5344CB8AC3E}">
        <p14:creationId xmlns:p14="http://schemas.microsoft.com/office/powerpoint/2010/main" val="17055413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1F50-EAE5-A93D-434F-D50244186D81}"/>
              </a:ext>
            </a:extLst>
          </p:cNvPr>
          <p:cNvSpPr>
            <a:spLocks noGrp="1"/>
          </p:cNvSpPr>
          <p:nvPr>
            <p:ph type="title"/>
          </p:nvPr>
        </p:nvSpPr>
        <p:spPr>
          <a:xfrm>
            <a:off x="838200" y="365126"/>
            <a:ext cx="10515600" cy="114935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3" name="Text Placeholder 2">
            <a:extLst>
              <a:ext uri="{FF2B5EF4-FFF2-40B4-BE49-F238E27FC236}">
                <a16:creationId xmlns:a16="http://schemas.microsoft.com/office/drawing/2014/main" id="{4987BA72-C6D5-ACC2-6229-D72812D7DAB3}"/>
              </a:ext>
            </a:extLst>
          </p:cNvPr>
          <p:cNvSpPr>
            <a:spLocks noGrp="1"/>
          </p:cNvSpPr>
          <p:nvPr>
            <p:ph type="body" idx="1"/>
          </p:nvPr>
        </p:nvSpPr>
        <p:spPr>
          <a:xfrm>
            <a:off x="838200" y="1514476"/>
            <a:ext cx="10515600" cy="4662487"/>
          </a:xfrm>
        </p:spPr>
        <p:txBody>
          <a:bodyPr/>
          <a:lstStyle/>
          <a:p>
            <a:pPr marL="50800" indent="0">
              <a:buNone/>
            </a:pPr>
            <a:r>
              <a:rPr lang="en-US" dirty="0">
                <a:sym typeface="Arial"/>
              </a:rPr>
              <a:t>KDE plot - Probability Density of  the continuous variable, Balance amount of the customers in the bank</a:t>
            </a:r>
          </a:p>
          <a:p>
            <a:pPr marL="50800" indent="0">
              <a:buNone/>
            </a:pPr>
            <a:r>
              <a:rPr lang="en-US" dirty="0"/>
              <a:t>Ranges from 0 to 250000</a:t>
            </a:r>
          </a:p>
        </p:txBody>
      </p:sp>
      <p:pic>
        <p:nvPicPr>
          <p:cNvPr id="6146" name="Picture 2">
            <a:extLst>
              <a:ext uri="{FF2B5EF4-FFF2-40B4-BE49-F238E27FC236}">
                <a16:creationId xmlns:a16="http://schemas.microsoft.com/office/drawing/2014/main" id="{F73C6D99-D399-5573-1A89-EF12D9DFF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3429000"/>
            <a:ext cx="8415337" cy="253539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4" name="Straight Connector 68">
            <a:extLst>
              <a:ext uri="{FF2B5EF4-FFF2-40B4-BE49-F238E27FC236}">
                <a16:creationId xmlns:a16="http://schemas.microsoft.com/office/drawing/2014/main" id="{1EAEF279-617F-B0B7-54F8-6B98E5408AA9}"/>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5" name="Date Placeholder 3">
            <a:extLst>
              <a:ext uri="{FF2B5EF4-FFF2-40B4-BE49-F238E27FC236}">
                <a16:creationId xmlns:a16="http://schemas.microsoft.com/office/drawing/2014/main" id="{6740ACD9-EBB1-216F-5488-2730C7E0F3F8}"/>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6" name="Footer Placeholder 3">
            <a:extLst>
              <a:ext uri="{FF2B5EF4-FFF2-40B4-BE49-F238E27FC236}">
                <a16:creationId xmlns:a16="http://schemas.microsoft.com/office/drawing/2014/main" id="{2C2ED4FC-D7A1-4DAC-42A7-24F275432B24}"/>
              </a:ext>
            </a:extLst>
          </p:cNvPr>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888888"/>
                </a:solidFill>
                <a:effectLst/>
                <a:uLnTx/>
                <a:uFillTx/>
                <a:latin typeface="Calibri"/>
                <a:cs typeface="Calibri"/>
                <a:sym typeface="Calibri"/>
              </a:rPr>
              <a:t>Banking Customers Churn Prediction using Machine Learning Models</a:t>
            </a:r>
          </a:p>
        </p:txBody>
      </p:sp>
      <p:sp>
        <p:nvSpPr>
          <p:cNvPr id="7" name="Slide Number Placeholder 4">
            <a:extLst>
              <a:ext uri="{FF2B5EF4-FFF2-40B4-BE49-F238E27FC236}">
                <a16:creationId xmlns:a16="http://schemas.microsoft.com/office/drawing/2014/main" id="{2086101A-7A79-2BA2-02D7-E741FC6DF58D}"/>
              </a:ext>
            </a:extLst>
          </p:cNvPr>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12</a:t>
            </a:fld>
            <a:endParaRPr dirty="0"/>
          </a:p>
        </p:txBody>
      </p:sp>
    </p:spTree>
    <p:extLst>
      <p:ext uri="{BB962C8B-B14F-4D97-AF65-F5344CB8AC3E}">
        <p14:creationId xmlns:p14="http://schemas.microsoft.com/office/powerpoint/2010/main" val="30099508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76113"/>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5" name="Text Placeholder 4">
            <a:extLst>
              <a:ext uri="{FF2B5EF4-FFF2-40B4-BE49-F238E27FC236}">
                <a16:creationId xmlns:a16="http://schemas.microsoft.com/office/drawing/2014/main" id="{C198F785-7416-8256-F7A9-C6AE6E0B2352}"/>
              </a:ext>
            </a:extLst>
          </p:cNvPr>
          <p:cNvSpPr>
            <a:spLocks noGrp="1"/>
          </p:cNvSpPr>
          <p:nvPr>
            <p:ph type="body" idx="1"/>
          </p:nvPr>
        </p:nvSpPr>
        <p:spPr>
          <a:xfrm>
            <a:off x="314005" y="993060"/>
            <a:ext cx="10399715" cy="5087799"/>
          </a:xfrm>
        </p:spPr>
        <p:txBody>
          <a:bodyPr>
            <a:normAutofit/>
          </a:bodyPr>
          <a:lstStyle/>
          <a:p>
            <a:pPr marL="0" indent="0">
              <a:buNone/>
            </a:pPr>
            <a:r>
              <a:rPr lang="en-US" sz="3200" dirty="0"/>
              <a:t>Target Class Balanced or Imbalanced ?</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a:p>
        </p:txBody>
      </p:sp>
      <p:sp>
        <p:nvSpPr>
          <p:cNvPr id="13" name="TextBox 12">
            <a:extLst>
              <a:ext uri="{FF2B5EF4-FFF2-40B4-BE49-F238E27FC236}">
                <a16:creationId xmlns:a16="http://schemas.microsoft.com/office/drawing/2014/main" id="{82694C37-CD8C-5428-AC5F-3831E8DCD960}"/>
              </a:ext>
            </a:extLst>
          </p:cNvPr>
          <p:cNvSpPr txBox="1"/>
          <p:nvPr/>
        </p:nvSpPr>
        <p:spPr>
          <a:xfrm>
            <a:off x="6723698" y="1878382"/>
            <a:ext cx="5292090" cy="1384982"/>
          </a:xfrm>
          <a:prstGeom prst="rect">
            <a:avLst/>
          </a:prstGeom>
          <a:noFill/>
          <a:ln w="254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Churn class is </a:t>
            </a:r>
            <a:r>
              <a:rPr lang="en-US" dirty="0">
                <a:latin typeface="Calibri" panose="020F0502020204030204" pitchFamily="34" charset="0"/>
                <a:cs typeface="Calibri" panose="020F0502020204030204" pitchFamily="34" charset="0"/>
              </a:rPr>
              <a:t>im</a:t>
            </a:r>
            <a:r>
              <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balanced. Cla</a:t>
            </a:r>
            <a:r>
              <a:rPr lang="en-US" dirty="0">
                <a:latin typeface="Calibri" panose="020F0502020204030204" pitchFamily="34" charset="0"/>
                <a:cs typeface="Calibri" panose="020F0502020204030204" pitchFamily="34" charset="0"/>
              </a:rPr>
              <a:t>ss can be made balanced by:</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SMOTE  (Over Sampling)</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Near Miss Algo</a:t>
            </a:r>
            <a:r>
              <a:rPr lang="en-US" dirty="0">
                <a:latin typeface="Calibri" panose="020F0502020204030204" pitchFamily="34" charset="0"/>
                <a:cs typeface="Calibri" panose="020F0502020204030204" pitchFamily="34" charset="0"/>
              </a:rPr>
              <a:t>rithm( Under- Sampling)</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By assigning class weights: using the formula, </a:t>
            </a:r>
            <a:r>
              <a:rPr lang="en-IN" b="0" i="0" dirty="0" err="1">
                <a:solidFill>
                  <a:schemeClr val="tx1"/>
                </a:solidFill>
                <a:effectLst/>
                <a:latin typeface="Calibri" panose="020F0502020204030204" pitchFamily="34" charset="0"/>
                <a:cs typeface="Calibri" panose="020F0502020204030204" pitchFamily="34" charset="0"/>
              </a:rPr>
              <a:t>wj</a:t>
            </a:r>
            <a:r>
              <a:rPr lang="en-IN" b="0" i="0" dirty="0">
                <a:solidFill>
                  <a:schemeClr val="tx1"/>
                </a:solidFill>
                <a:effectLst/>
                <a:latin typeface="Calibri" panose="020F0502020204030204" pitchFamily="34" charset="0"/>
                <a:cs typeface="Calibri" panose="020F0502020204030204" pitchFamily="34" charset="0"/>
              </a:rPr>
              <a:t>=</a:t>
            </a:r>
            <a:r>
              <a:rPr lang="en-IN" b="0" i="0" dirty="0" err="1">
                <a:solidFill>
                  <a:schemeClr val="tx1"/>
                </a:solidFill>
                <a:effectLst/>
                <a:latin typeface="Calibri" panose="020F0502020204030204" pitchFamily="34" charset="0"/>
                <a:cs typeface="Calibri" panose="020F0502020204030204" pitchFamily="34" charset="0"/>
              </a:rPr>
              <a:t>n_samples</a:t>
            </a:r>
            <a:r>
              <a:rPr lang="en-IN" b="0" i="0" dirty="0">
                <a:solidFill>
                  <a:schemeClr val="tx1"/>
                </a:solidFill>
                <a:effectLst/>
                <a:latin typeface="Calibri" panose="020F0502020204030204" pitchFamily="34" charset="0"/>
                <a:cs typeface="Calibri" panose="020F0502020204030204" pitchFamily="34" charset="0"/>
              </a:rPr>
              <a:t> / (</a:t>
            </a:r>
            <a:r>
              <a:rPr lang="en-IN" b="0" i="0" dirty="0" err="1">
                <a:solidFill>
                  <a:schemeClr val="tx1"/>
                </a:solidFill>
                <a:effectLst/>
                <a:latin typeface="Calibri" panose="020F0502020204030204" pitchFamily="34" charset="0"/>
                <a:cs typeface="Calibri" panose="020F0502020204030204" pitchFamily="34" charset="0"/>
              </a:rPr>
              <a:t>n_classes</a:t>
            </a:r>
            <a:r>
              <a:rPr lang="en-IN" b="0" i="0" dirty="0">
                <a:solidFill>
                  <a:schemeClr val="tx1"/>
                </a:solidFill>
                <a:effectLst/>
                <a:latin typeface="Calibri" panose="020F0502020204030204" pitchFamily="34" charset="0"/>
                <a:cs typeface="Calibri" panose="020F0502020204030204" pitchFamily="34" charset="0"/>
              </a:rPr>
              <a:t> * </a:t>
            </a:r>
            <a:r>
              <a:rPr lang="en-IN" b="0" i="0" dirty="0" err="1">
                <a:solidFill>
                  <a:schemeClr val="tx1"/>
                </a:solidFill>
                <a:effectLst/>
                <a:latin typeface="Calibri" panose="020F0502020204030204" pitchFamily="34" charset="0"/>
                <a:cs typeface="Calibri" panose="020F0502020204030204" pitchFamily="34" charset="0"/>
              </a:rPr>
              <a:t>n_samplesj</a:t>
            </a:r>
            <a:r>
              <a:rPr lang="en-IN" b="0" i="0" dirty="0">
                <a:solidFill>
                  <a:schemeClr val="tx1"/>
                </a:solidFill>
                <a:effectLst/>
                <a:latin typeface="Calibri" panose="020F0502020204030204" pitchFamily="34" charset="0"/>
                <a:cs typeface="Calibri" panose="020F0502020204030204" pitchFamily="34" charset="0"/>
              </a:rPr>
              <a:t>)</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IN" u="none" strike="noStrike" cap="none" spc="0" normalizeH="0" baseline="0" dirty="0">
                <a:ln>
                  <a:noFill/>
                </a:ln>
                <a:solidFill>
                  <a:schemeClr val="tx1"/>
                </a:solidFill>
                <a:uFillTx/>
                <a:latin typeface="Calibri" panose="020F0502020204030204" pitchFamily="34" charset="0"/>
                <a:cs typeface="Calibri" panose="020F0502020204030204" pitchFamily="34" charset="0"/>
                <a:sym typeface="Arial"/>
              </a:rPr>
              <a:t>St</a:t>
            </a:r>
            <a:r>
              <a:rPr lang="en-IN" dirty="0">
                <a:solidFill>
                  <a:schemeClr val="tx1"/>
                </a:solidFill>
                <a:latin typeface="Calibri" panose="020F0502020204030204" pitchFamily="34" charset="0"/>
                <a:cs typeface="Calibri" panose="020F0502020204030204" pitchFamily="34" charset="0"/>
              </a:rPr>
              <a:t>ratified K-Fold Cross Validation</a:t>
            </a:r>
            <a:endParaRPr kumimoji="0" lang="en-US"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Arial"/>
            </a:endParaRPr>
          </a:p>
        </p:txBody>
      </p:sp>
      <p:pic>
        <p:nvPicPr>
          <p:cNvPr id="11266" name="Picture 2">
            <a:extLst>
              <a:ext uri="{FF2B5EF4-FFF2-40B4-BE49-F238E27FC236}">
                <a16:creationId xmlns:a16="http://schemas.microsoft.com/office/drawing/2014/main" id="{19B6F0B7-3EBC-74F2-28BC-298494779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66" y="2047499"/>
            <a:ext cx="5906771" cy="393290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342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198678"/>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5" name="Text Placeholder 4">
            <a:extLst>
              <a:ext uri="{FF2B5EF4-FFF2-40B4-BE49-F238E27FC236}">
                <a16:creationId xmlns:a16="http://schemas.microsoft.com/office/drawing/2014/main" id="{C198F785-7416-8256-F7A9-C6AE6E0B2352}"/>
              </a:ext>
            </a:extLst>
          </p:cNvPr>
          <p:cNvSpPr>
            <a:spLocks noGrp="1"/>
          </p:cNvSpPr>
          <p:nvPr>
            <p:ph type="body" idx="1"/>
          </p:nvPr>
        </p:nvSpPr>
        <p:spPr>
          <a:xfrm>
            <a:off x="838198" y="747402"/>
            <a:ext cx="4997135" cy="5087799"/>
          </a:xfrm>
        </p:spPr>
        <p:txBody>
          <a:bodyPr>
            <a:normAutofit/>
          </a:bodyPr>
          <a:lstStyle/>
          <a:p>
            <a:pPr marL="0" indent="0">
              <a:buNone/>
            </a:pPr>
            <a:r>
              <a:rPr lang="en-US" sz="2400" dirty="0"/>
              <a:t>Categorical/ Discrete Variables</a:t>
            </a:r>
          </a:p>
          <a:p>
            <a:pPr marL="0" indent="0">
              <a:buNone/>
            </a:pPr>
            <a:endParaRPr lang="en-US" sz="2400" dirty="0"/>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14</a:t>
            </a:fld>
            <a:endParaRPr/>
          </a:p>
        </p:txBody>
      </p:sp>
      <p:pic>
        <p:nvPicPr>
          <p:cNvPr id="7170" name="Picture 2">
            <a:extLst>
              <a:ext uri="{FF2B5EF4-FFF2-40B4-BE49-F238E27FC236}">
                <a16:creationId xmlns:a16="http://schemas.microsoft.com/office/drawing/2014/main" id="{5924666B-629C-59B9-13BC-920988E4B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7" y="1464102"/>
            <a:ext cx="6993013" cy="2986338"/>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42924B3-48C3-E734-C5B0-497C223A1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740" y="1464102"/>
            <a:ext cx="3738564" cy="2986338"/>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55A02C-B5DB-92E4-70CA-9F2B501FBFA1}"/>
              </a:ext>
            </a:extLst>
          </p:cNvPr>
          <p:cNvSpPr txBox="1"/>
          <p:nvPr/>
        </p:nvSpPr>
        <p:spPr>
          <a:xfrm>
            <a:off x="13058775" y="-14288"/>
            <a:ext cx="184731" cy="307777"/>
          </a:xfrm>
          <a:prstGeom prst="rect">
            <a:avLst/>
          </a:prstGeom>
          <a:noFill/>
          <a:ln w="25400">
            <a:solidFill>
              <a:schemeClr val="accent2"/>
            </a:solidFill>
          </a:ln>
        </p:spPr>
        <p:txBody>
          <a:bodyPr wrap="none" rtlCol="0">
            <a:spAutoFit/>
          </a:bodyPr>
          <a:lstStyle/>
          <a:p>
            <a:endParaRPr lang="en-US" dirty="0"/>
          </a:p>
        </p:txBody>
      </p:sp>
      <p:sp>
        <p:nvSpPr>
          <p:cNvPr id="10" name="TextBox 9">
            <a:extLst>
              <a:ext uri="{FF2B5EF4-FFF2-40B4-BE49-F238E27FC236}">
                <a16:creationId xmlns:a16="http://schemas.microsoft.com/office/drawing/2014/main" id="{6CA04532-871C-5453-8E75-55594A09CDAE}"/>
              </a:ext>
            </a:extLst>
          </p:cNvPr>
          <p:cNvSpPr txBox="1"/>
          <p:nvPr/>
        </p:nvSpPr>
        <p:spPr>
          <a:xfrm>
            <a:off x="1294290" y="4702305"/>
            <a:ext cx="4625499" cy="1477328"/>
          </a:xfrm>
          <a:prstGeom prst="rect">
            <a:avLst/>
          </a:prstGeom>
          <a:noFill/>
        </p:spPr>
        <p:txBody>
          <a:bodyPr wrap="square" rtlCol="0">
            <a:spAutoFit/>
          </a:bodyPr>
          <a:lstStyle/>
          <a:p>
            <a:r>
              <a:rPr lang="en-US" sz="1800" dirty="0">
                <a:latin typeface="Arial" panose="020B0604020202020204" pitchFamily="34" charset="0"/>
              </a:rPr>
              <a:t>M</a:t>
            </a:r>
            <a:r>
              <a:rPr lang="en-US" sz="1800" b="0" i="0" u="none" strike="noStrike" dirty="0">
                <a:solidFill>
                  <a:srgbClr val="000000"/>
                </a:solidFill>
                <a:effectLst/>
                <a:latin typeface="Arial" panose="020B0604020202020204" pitchFamily="34" charset="0"/>
              </a:rPr>
              <a:t>ale customers - 55% </a:t>
            </a:r>
          </a:p>
          <a:p>
            <a:r>
              <a:rPr lang="en-US" sz="1800" dirty="0">
                <a:latin typeface="Arial" panose="020B0604020202020204" pitchFamily="34" charset="0"/>
              </a:rPr>
              <a:t>F</a:t>
            </a:r>
            <a:r>
              <a:rPr lang="en-US" sz="1800" b="0" i="0" u="none" strike="noStrike" dirty="0">
                <a:solidFill>
                  <a:srgbClr val="000000"/>
                </a:solidFill>
                <a:effectLst/>
                <a:latin typeface="Arial" panose="020B0604020202020204" pitchFamily="34" charset="0"/>
              </a:rPr>
              <a:t>emale customers </a:t>
            </a:r>
            <a:r>
              <a:rPr lang="en-US" sz="1800" dirty="0">
                <a:latin typeface="Arial" panose="020B0604020202020204" pitchFamily="34" charset="0"/>
              </a:rPr>
              <a:t>-</a:t>
            </a:r>
            <a:r>
              <a:rPr lang="en-US" sz="1800" b="0" i="0" u="none" strike="noStrike" dirty="0">
                <a:solidFill>
                  <a:srgbClr val="000000"/>
                </a:solidFill>
                <a:effectLst/>
                <a:latin typeface="Arial" panose="020B0604020202020204" pitchFamily="34" charset="0"/>
              </a:rPr>
              <a:t> 45% </a:t>
            </a:r>
          </a:p>
          <a:p>
            <a:endParaRPr lang="en-US" sz="1800" dirty="0"/>
          </a:p>
          <a:p>
            <a:r>
              <a:rPr lang="en-US" sz="1800" dirty="0"/>
              <a:t>Male Churn rate – 17%</a:t>
            </a:r>
          </a:p>
          <a:p>
            <a:r>
              <a:rPr lang="en-US" sz="1800" dirty="0"/>
              <a:t>Female </a:t>
            </a:r>
            <a:r>
              <a:rPr lang="en-US" sz="1800" dirty="0">
                <a:latin typeface="Arial" panose="020B0604020202020204" pitchFamily="34" charset="0"/>
              </a:rPr>
              <a:t>Churn</a:t>
            </a:r>
            <a:r>
              <a:rPr lang="en-US" sz="1800" dirty="0"/>
              <a:t> rate – 25%</a:t>
            </a:r>
          </a:p>
        </p:txBody>
      </p:sp>
      <p:sp>
        <p:nvSpPr>
          <p:cNvPr id="11" name="TextBox 10">
            <a:extLst>
              <a:ext uri="{FF2B5EF4-FFF2-40B4-BE49-F238E27FC236}">
                <a16:creationId xmlns:a16="http://schemas.microsoft.com/office/drawing/2014/main" id="{618660C8-B170-70C8-B180-F1137E2AA2B0}"/>
              </a:ext>
            </a:extLst>
          </p:cNvPr>
          <p:cNvSpPr txBox="1"/>
          <p:nvPr/>
        </p:nvSpPr>
        <p:spPr>
          <a:xfrm>
            <a:off x="5410198" y="4991637"/>
            <a:ext cx="4062415" cy="646331"/>
          </a:xfrm>
          <a:prstGeom prst="rect">
            <a:avLst/>
          </a:prstGeom>
          <a:noFill/>
          <a:ln w="25400">
            <a:solidFill>
              <a:schemeClr val="accent2"/>
            </a:solidFill>
          </a:ln>
        </p:spPr>
        <p:txBody>
          <a:bodyPr wrap="square" rtlCol="0">
            <a:spAutoFit/>
          </a:bodyPr>
          <a:lstStyle/>
          <a:p>
            <a:r>
              <a:rPr lang="en-US" sz="1800" b="0" i="0" u="none" strike="noStrike" dirty="0">
                <a:solidFill>
                  <a:srgbClr val="000000"/>
                </a:solidFill>
                <a:effectLst/>
                <a:latin typeface="Arial" panose="020B0604020202020204" pitchFamily="34" charset="0"/>
              </a:rPr>
              <a:t>Female customers are more likely to churn than male</a:t>
            </a:r>
            <a:endParaRPr lang="en-US" dirty="0"/>
          </a:p>
        </p:txBody>
      </p:sp>
    </p:spTree>
    <p:extLst>
      <p:ext uri="{BB962C8B-B14F-4D97-AF65-F5344CB8AC3E}">
        <p14:creationId xmlns:p14="http://schemas.microsoft.com/office/powerpoint/2010/main" val="32692943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198678"/>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a:p>
        </p:txBody>
      </p:sp>
      <p:pic>
        <p:nvPicPr>
          <p:cNvPr id="8194" name="Picture 2">
            <a:extLst>
              <a:ext uri="{FF2B5EF4-FFF2-40B4-BE49-F238E27FC236}">
                <a16:creationId xmlns:a16="http://schemas.microsoft.com/office/drawing/2014/main" id="{770B0EF6-A524-0CA2-57CB-1596053C1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55" y="1162804"/>
            <a:ext cx="7247839" cy="308057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52818F1-1A5F-CE25-7B01-F2F4A8DA8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9566" y="1162804"/>
            <a:ext cx="4043334" cy="331114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F990E-38D2-4AAE-3897-584EB809034B}"/>
              </a:ext>
            </a:extLst>
          </p:cNvPr>
          <p:cNvSpPr txBox="1"/>
          <p:nvPr/>
        </p:nvSpPr>
        <p:spPr>
          <a:xfrm>
            <a:off x="4714876" y="5061941"/>
            <a:ext cx="6200775" cy="646331"/>
          </a:xfrm>
          <a:prstGeom prst="rect">
            <a:avLst/>
          </a:prstGeom>
          <a:noFill/>
          <a:ln w="25400">
            <a:solidFill>
              <a:schemeClr val="accent2"/>
            </a:solidFill>
          </a:ln>
        </p:spPr>
        <p:txBody>
          <a:bodyPr wrap="square">
            <a:spAutoFit/>
          </a:bodyPr>
          <a:lstStyle/>
          <a:p>
            <a:r>
              <a:rPr lang="en-US" sz="1800" b="0" i="0" u="none" strike="noStrike" dirty="0">
                <a:solidFill>
                  <a:srgbClr val="000000"/>
                </a:solidFill>
                <a:effectLst/>
                <a:latin typeface="Arial" panose="020B0604020202020204" pitchFamily="34" charset="0"/>
              </a:rPr>
              <a:t>German customers churned two times more than French and Spanish customers</a:t>
            </a:r>
            <a:endParaRPr lang="en-US" dirty="0"/>
          </a:p>
        </p:txBody>
      </p:sp>
      <p:sp>
        <p:nvSpPr>
          <p:cNvPr id="7" name="TextBox 6">
            <a:extLst>
              <a:ext uri="{FF2B5EF4-FFF2-40B4-BE49-F238E27FC236}">
                <a16:creationId xmlns:a16="http://schemas.microsoft.com/office/drawing/2014/main" id="{DBC6FAC4-7A53-43B2-595D-79AA3EEED29E}"/>
              </a:ext>
            </a:extLst>
          </p:cNvPr>
          <p:cNvSpPr txBox="1"/>
          <p:nvPr/>
        </p:nvSpPr>
        <p:spPr>
          <a:xfrm>
            <a:off x="681036" y="4794924"/>
            <a:ext cx="4033840" cy="923330"/>
          </a:xfrm>
          <a:prstGeom prst="rect">
            <a:avLst/>
          </a:prstGeom>
          <a:noFill/>
        </p:spPr>
        <p:txBody>
          <a:bodyPr wrap="square" rtlCol="0">
            <a:spAutoFit/>
          </a:bodyPr>
          <a:lstStyle/>
          <a:p>
            <a:r>
              <a:rPr lang="en-US" sz="1800" dirty="0"/>
              <a:t>France Churn rate – 16%</a:t>
            </a:r>
          </a:p>
          <a:p>
            <a:r>
              <a:rPr lang="en-US" sz="1800" dirty="0"/>
              <a:t>Germany </a:t>
            </a:r>
            <a:r>
              <a:rPr lang="en-US" sz="1800" dirty="0">
                <a:latin typeface="Arial" panose="020B0604020202020204" pitchFamily="34" charset="0"/>
              </a:rPr>
              <a:t>Churn</a:t>
            </a:r>
            <a:r>
              <a:rPr lang="en-US" sz="1800" dirty="0"/>
              <a:t> rate – 32%</a:t>
            </a:r>
          </a:p>
          <a:p>
            <a:r>
              <a:rPr lang="en-US" sz="1800" dirty="0"/>
              <a:t>Spain Churn rate – 17%</a:t>
            </a:r>
          </a:p>
        </p:txBody>
      </p:sp>
    </p:spTree>
    <p:extLst>
      <p:ext uri="{BB962C8B-B14F-4D97-AF65-F5344CB8AC3E}">
        <p14:creationId xmlns:p14="http://schemas.microsoft.com/office/powerpoint/2010/main" val="12948433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198678"/>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a:t>
            </a:fld>
            <a:endParaRPr/>
          </a:p>
        </p:txBody>
      </p:sp>
      <p:pic>
        <p:nvPicPr>
          <p:cNvPr id="9218" name="Picture 2">
            <a:extLst>
              <a:ext uri="{FF2B5EF4-FFF2-40B4-BE49-F238E27FC236}">
                <a16:creationId xmlns:a16="http://schemas.microsoft.com/office/drawing/2014/main" id="{1E24C765-B252-DBC8-EF02-5A9DDD446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1169987"/>
            <a:ext cx="4723087" cy="3445926"/>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3A93FE0-620D-31B6-7004-7AC1769FC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5" y="1127123"/>
            <a:ext cx="4724611" cy="3488796"/>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A011FC-A53A-8ADC-BEAF-8E28C19E7C62}"/>
              </a:ext>
            </a:extLst>
          </p:cNvPr>
          <p:cNvSpPr txBox="1"/>
          <p:nvPr/>
        </p:nvSpPr>
        <p:spPr>
          <a:xfrm>
            <a:off x="1052511" y="5031499"/>
            <a:ext cx="4033840" cy="646331"/>
          </a:xfrm>
          <a:prstGeom prst="rect">
            <a:avLst/>
          </a:prstGeom>
          <a:noFill/>
        </p:spPr>
        <p:txBody>
          <a:bodyPr wrap="square" rtlCol="0">
            <a:spAutoFit/>
          </a:bodyPr>
          <a:lstStyle/>
          <a:p>
            <a:r>
              <a:rPr lang="en-US" sz="1800" dirty="0"/>
              <a:t>Active Member Churn rate – 14.3%</a:t>
            </a:r>
          </a:p>
          <a:p>
            <a:r>
              <a:rPr lang="en-US" sz="1800" dirty="0"/>
              <a:t>Inactive Member Churn rate – 26.9%</a:t>
            </a:r>
          </a:p>
        </p:txBody>
      </p:sp>
      <p:sp>
        <p:nvSpPr>
          <p:cNvPr id="7" name="TextBox 6">
            <a:extLst>
              <a:ext uri="{FF2B5EF4-FFF2-40B4-BE49-F238E27FC236}">
                <a16:creationId xmlns:a16="http://schemas.microsoft.com/office/drawing/2014/main" id="{0147A747-C9DE-06AA-30F3-466CC8C9AB38}"/>
              </a:ext>
            </a:extLst>
          </p:cNvPr>
          <p:cNvSpPr txBox="1"/>
          <p:nvPr/>
        </p:nvSpPr>
        <p:spPr>
          <a:xfrm>
            <a:off x="5857875" y="5084270"/>
            <a:ext cx="4723088" cy="646331"/>
          </a:xfrm>
          <a:prstGeom prst="rect">
            <a:avLst/>
          </a:prstGeom>
          <a:noFill/>
          <a:ln w="25400">
            <a:solidFill>
              <a:schemeClr val="accent2"/>
            </a:solidFill>
          </a:ln>
        </p:spPr>
        <p:txBody>
          <a:bodyPr wrap="square">
            <a:spAutoFit/>
          </a:bodyPr>
          <a:lstStyle/>
          <a:p>
            <a:r>
              <a:rPr lang="en-US" sz="1800" b="0" i="0" u="none" strike="noStrike" dirty="0">
                <a:solidFill>
                  <a:srgbClr val="000000"/>
                </a:solidFill>
                <a:effectLst/>
                <a:latin typeface="Arial" panose="020B0604020202020204" pitchFamily="34" charset="0"/>
              </a:rPr>
              <a:t> Inactive members are more likely to leave the bank</a:t>
            </a:r>
            <a:endParaRPr lang="en-US" dirty="0"/>
          </a:p>
        </p:txBody>
      </p:sp>
    </p:spTree>
    <p:extLst>
      <p:ext uri="{BB962C8B-B14F-4D97-AF65-F5344CB8AC3E}">
        <p14:creationId xmlns:p14="http://schemas.microsoft.com/office/powerpoint/2010/main" val="3488323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198678"/>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17</a:t>
            </a:fld>
            <a:endParaRPr/>
          </a:p>
        </p:txBody>
      </p:sp>
      <p:pic>
        <p:nvPicPr>
          <p:cNvPr id="10242" name="Picture 2">
            <a:extLst>
              <a:ext uri="{FF2B5EF4-FFF2-40B4-BE49-F238E27FC236}">
                <a16:creationId xmlns:a16="http://schemas.microsoft.com/office/drawing/2014/main" id="{7C560554-79C4-EEFD-40E4-EC47FCDE1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90" y="1114204"/>
            <a:ext cx="5646735" cy="3402876"/>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C87F621-8DCA-7C91-A616-94D4A63F7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0883" y="1114203"/>
            <a:ext cx="4631179" cy="340287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00D556-F309-4A4E-E353-89295CA84659}"/>
              </a:ext>
            </a:extLst>
          </p:cNvPr>
          <p:cNvSpPr txBox="1"/>
          <p:nvPr/>
        </p:nvSpPr>
        <p:spPr>
          <a:xfrm>
            <a:off x="6572250" y="5086350"/>
            <a:ext cx="5057775" cy="657445"/>
          </a:xfrm>
          <a:prstGeom prst="rect">
            <a:avLst/>
          </a:prstGeom>
          <a:noFill/>
          <a:ln w="25400">
            <a:solidFill>
              <a:schemeClr val="accent2"/>
            </a:solidFill>
          </a:ln>
        </p:spPr>
        <p:txBody>
          <a:bodyPr wrap="square" rtlCol="0">
            <a:spAutoFit/>
          </a:bodyPr>
          <a:lstStyle/>
          <a:p>
            <a:r>
              <a:rPr lang="en-US" sz="1800" b="0" i="0" u="none" strike="noStrike" dirty="0">
                <a:solidFill>
                  <a:srgbClr val="000000"/>
                </a:solidFill>
                <a:effectLst/>
                <a:latin typeface="Arial" panose="020B0604020202020204" pitchFamily="34" charset="0"/>
              </a:rPr>
              <a:t>The customers with Credit card has </a:t>
            </a:r>
            <a:r>
              <a:rPr lang="en-US" sz="1800" dirty="0">
                <a:latin typeface="Arial" panose="020B0604020202020204" pitchFamily="34" charset="0"/>
              </a:rPr>
              <a:t>higher</a:t>
            </a:r>
            <a:r>
              <a:rPr lang="en-US" sz="1800" b="0" i="0" u="none" strike="noStrike" dirty="0">
                <a:solidFill>
                  <a:srgbClr val="000000"/>
                </a:solidFill>
                <a:effectLst/>
                <a:latin typeface="Arial" panose="020B0604020202020204" pitchFamily="34" charset="0"/>
              </a:rPr>
              <a:t> churn rate than customers without credit card</a:t>
            </a:r>
            <a:endParaRPr lang="en-US" dirty="0"/>
          </a:p>
        </p:txBody>
      </p:sp>
      <p:sp>
        <p:nvSpPr>
          <p:cNvPr id="7" name="TextBox 6">
            <a:extLst>
              <a:ext uri="{FF2B5EF4-FFF2-40B4-BE49-F238E27FC236}">
                <a16:creationId xmlns:a16="http://schemas.microsoft.com/office/drawing/2014/main" id="{26A1E3C8-64AB-4707-BF4A-1AEE0585852E}"/>
              </a:ext>
            </a:extLst>
          </p:cNvPr>
          <p:cNvSpPr txBox="1"/>
          <p:nvPr/>
        </p:nvSpPr>
        <p:spPr>
          <a:xfrm>
            <a:off x="838198" y="4972054"/>
            <a:ext cx="5257802" cy="646331"/>
          </a:xfrm>
          <a:prstGeom prst="rect">
            <a:avLst/>
          </a:prstGeom>
          <a:noFill/>
        </p:spPr>
        <p:txBody>
          <a:bodyPr wrap="square" rtlCol="0">
            <a:spAutoFit/>
          </a:bodyPr>
          <a:lstStyle/>
          <a:p>
            <a:r>
              <a:rPr lang="en-US" sz="1800" dirty="0"/>
              <a:t>Number of Products = 3, the churn rate is 82%</a:t>
            </a:r>
          </a:p>
          <a:p>
            <a:r>
              <a:rPr lang="en-US" sz="1800" dirty="0"/>
              <a:t>Number of Products =4, the churn rate is 100%</a:t>
            </a:r>
          </a:p>
        </p:txBody>
      </p:sp>
    </p:spTree>
    <p:extLst>
      <p:ext uri="{BB962C8B-B14F-4D97-AF65-F5344CB8AC3E}">
        <p14:creationId xmlns:p14="http://schemas.microsoft.com/office/powerpoint/2010/main" val="18988377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4798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a:t>
            </a:fld>
            <a:endParaRPr dirty="0"/>
          </a:p>
        </p:txBody>
      </p:sp>
      <p:pic>
        <p:nvPicPr>
          <p:cNvPr id="13314" name="Picture 2">
            <a:extLst>
              <a:ext uri="{FF2B5EF4-FFF2-40B4-BE49-F238E27FC236}">
                <a16:creationId xmlns:a16="http://schemas.microsoft.com/office/drawing/2014/main" id="{020A9E1E-0474-BC45-3B66-527B41DC7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2" y="764687"/>
            <a:ext cx="6934201" cy="558147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061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198" y="341011"/>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Exploratory Data Analysis</a:t>
            </a:r>
          </a:p>
        </p:txBody>
      </p:sp>
      <p:sp>
        <p:nvSpPr>
          <p:cNvPr id="5" name="Text Placeholder 4">
            <a:extLst>
              <a:ext uri="{FF2B5EF4-FFF2-40B4-BE49-F238E27FC236}">
                <a16:creationId xmlns:a16="http://schemas.microsoft.com/office/drawing/2014/main" id="{C198F785-7416-8256-F7A9-C6AE6E0B2352}"/>
              </a:ext>
            </a:extLst>
          </p:cNvPr>
          <p:cNvSpPr>
            <a:spLocks noGrp="1"/>
          </p:cNvSpPr>
          <p:nvPr>
            <p:ph type="body" idx="1"/>
          </p:nvPr>
        </p:nvSpPr>
        <p:spPr>
          <a:xfrm>
            <a:off x="314005" y="993060"/>
            <a:ext cx="4997135" cy="5087799"/>
          </a:xfrm>
        </p:spPr>
        <p:txBody>
          <a:bodyPr>
            <a:normAutofit/>
          </a:bodyPr>
          <a:lstStyle/>
          <a:p>
            <a:pPr marL="0" indent="0">
              <a:buNone/>
            </a:pPr>
            <a:r>
              <a:rPr lang="en-US" dirty="0"/>
              <a:t>Outlier Analysis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a:t>
            </a:fld>
            <a:endParaRPr dirty="0"/>
          </a:p>
        </p:txBody>
      </p:sp>
      <p:pic>
        <p:nvPicPr>
          <p:cNvPr id="6" name="Picture 5" descr="Text&#10;&#10;Description automatically generated">
            <a:extLst>
              <a:ext uri="{FF2B5EF4-FFF2-40B4-BE49-F238E27FC236}">
                <a16:creationId xmlns:a16="http://schemas.microsoft.com/office/drawing/2014/main" id="{3AD0EACE-BB3A-99A0-B75A-4C24F55F8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187" y="1632597"/>
            <a:ext cx="3686313" cy="3078074"/>
          </a:xfrm>
          <a:prstGeom prst="rect">
            <a:avLst/>
          </a:prstGeom>
          <a:ln w="25400">
            <a:solidFill>
              <a:schemeClr val="accent2"/>
            </a:solidFill>
          </a:ln>
        </p:spPr>
      </p:pic>
      <p:pic>
        <p:nvPicPr>
          <p:cNvPr id="12290" name="Picture 2">
            <a:extLst>
              <a:ext uri="{FF2B5EF4-FFF2-40B4-BE49-F238E27FC236}">
                <a16:creationId xmlns:a16="http://schemas.microsoft.com/office/drawing/2014/main" id="{E0B761AB-EAC3-1389-D6F3-6F25CBC1D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632597"/>
            <a:ext cx="7924800" cy="463550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1069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dirty="0"/>
              <a:t>DATA2</a:t>
            </a:r>
            <a:r>
              <a:rPr lang="en-US" dirty="0"/>
              <a:t>4</a:t>
            </a:r>
            <a:r>
              <a:rPr dirty="0"/>
              <a:t>5 </a:t>
            </a:r>
            <a:r>
              <a:rPr lang="en-US" dirty="0"/>
              <a:t>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6512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Introduction and Background</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a:t>
            </a:fld>
            <a:endParaRPr/>
          </a:p>
        </p:txBody>
      </p:sp>
      <p:sp>
        <p:nvSpPr>
          <p:cNvPr id="3" name="Text Placeholder 2">
            <a:extLst>
              <a:ext uri="{FF2B5EF4-FFF2-40B4-BE49-F238E27FC236}">
                <a16:creationId xmlns:a16="http://schemas.microsoft.com/office/drawing/2014/main" id="{9506E262-CAEC-44BD-B488-22AE1F16F2B6}"/>
              </a:ext>
            </a:extLst>
          </p:cNvPr>
          <p:cNvSpPr>
            <a:spLocks noGrp="1"/>
          </p:cNvSpPr>
          <p:nvPr>
            <p:ph type="body" idx="1"/>
          </p:nvPr>
        </p:nvSpPr>
        <p:spPr>
          <a:xfrm>
            <a:off x="838200" y="1081826"/>
            <a:ext cx="9714722" cy="5095137"/>
          </a:xfrm>
        </p:spPr>
        <p:txBody>
          <a:bodyPr>
            <a:normAutofit lnSpcReduction="10000"/>
          </a:bodyPr>
          <a:lstStyle/>
          <a:p>
            <a:r>
              <a:rPr lang="en-US" sz="2000" dirty="0">
                <a:latin typeface="Calibri" panose="020F0502020204030204" pitchFamily="34" charset="0"/>
                <a:cs typeface="Calibri" panose="020F0502020204030204" pitchFamily="34" charset="0"/>
              </a:rPr>
              <a:t>Churn is the measure of how many customers stop using the product or service – can be based on actual usage or failure to renew. </a:t>
            </a:r>
          </a:p>
          <a:p>
            <a:r>
              <a:rPr lang="en-US" sz="2000" dirty="0">
                <a:latin typeface="Calibri" panose="020F0502020204030204" pitchFamily="34" charset="0"/>
                <a:cs typeface="Calibri" panose="020F0502020204030204" pitchFamily="34" charset="0"/>
              </a:rPr>
              <a:t>Churn rate is the key indicator for any business. I</a:t>
            </a:r>
            <a:r>
              <a:rPr lang="en-US" sz="2000" dirty="0">
                <a:effectLst/>
                <a:latin typeface="Calibri" panose="020F0502020204030204" pitchFamily="34" charset="0"/>
                <a:ea typeface="Calibri" panose="020F0502020204030204" pitchFamily="34" charset="0"/>
                <a:cs typeface="Calibri" panose="020F0502020204030204" pitchFamily="34" charset="0"/>
              </a:rPr>
              <a:t>mproving the customer retention rate for existing customers by just 5% can improve a company’s profitability by 25-95%.</a:t>
            </a:r>
            <a:r>
              <a:rPr lang="en-US" sz="2000" dirty="0">
                <a:latin typeface="Calibri" panose="020F0502020204030204" pitchFamily="34" charset="0"/>
                <a:cs typeface="Calibri" panose="020F0502020204030204" pitchFamily="34" charset="0"/>
              </a:rPr>
              <a:t>(Study by Bain and company)</a:t>
            </a:r>
          </a:p>
          <a:p>
            <a:r>
              <a:rPr lang="en-US" sz="2000" dirty="0">
                <a:effectLst/>
                <a:latin typeface="Calibri" panose="020F0502020204030204" pitchFamily="34" charset="0"/>
                <a:ea typeface="Calibri" panose="020F0502020204030204" pitchFamily="34" charset="0"/>
                <a:cs typeface="Calibri" panose="020F0502020204030204" pitchFamily="34" charset="0"/>
              </a:rPr>
              <a:t>A </a:t>
            </a:r>
            <a:r>
              <a:rPr lang="en-US" sz="200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bank</a:t>
            </a:r>
            <a:r>
              <a:rPr lang="en-US" sz="2000" dirty="0">
                <a:effectLst/>
                <a:latin typeface="Calibri" panose="020F0502020204030204" pitchFamily="34" charset="0"/>
                <a:ea typeface="Calibri" panose="020F0502020204030204" pitchFamily="34" charset="0"/>
                <a:cs typeface="Calibri" panose="020F0502020204030204" pitchFamily="34" charset="0"/>
              </a:rPr>
              <a:t> is a financial institution licensed to receive deposits and make loans. Banks may also provide financial services such as wealth management, currency exchange.</a:t>
            </a:r>
          </a:p>
          <a:p>
            <a:r>
              <a:rPr lang="en-US" sz="2000" dirty="0">
                <a:effectLst/>
                <a:latin typeface="Calibri" panose="020F0502020204030204" pitchFamily="34" charset="0"/>
                <a:ea typeface="Calibri" panose="020F0502020204030204" pitchFamily="34" charset="0"/>
                <a:cs typeface="Calibri" panose="020F0502020204030204" pitchFamily="34" charset="0"/>
              </a:rPr>
              <a:t>Some of </a:t>
            </a:r>
            <a:r>
              <a:rPr lang="en-US" sz="2000" dirty="0">
                <a:latin typeface="Calibri" panose="020F0502020204030204" pitchFamily="34" charset="0"/>
                <a:ea typeface="Calibri" panose="020F0502020204030204" pitchFamily="34" charset="0"/>
                <a:cs typeface="Calibri" panose="020F0502020204030204" pitchFamily="34" charset="0"/>
              </a:rPr>
              <a:t>the bank </a:t>
            </a:r>
            <a:r>
              <a:rPr lang="en-US" sz="2000" dirty="0">
                <a:effectLst/>
                <a:latin typeface="Calibri" panose="020F0502020204030204" pitchFamily="34" charset="0"/>
                <a:ea typeface="Calibri" panose="020F0502020204030204" pitchFamily="34" charset="0"/>
                <a:cs typeface="Calibri" panose="020F0502020204030204" pitchFamily="34" charset="0"/>
              </a:rPr>
              <a:t>customers in due course will stop their utilization or end their subscription; this could be because they switched to a competitor, no longer need the bank services, they’re unhappy with their user experience, or they can no longer afford the cost. </a:t>
            </a:r>
          </a:p>
          <a:p>
            <a:r>
              <a:rPr lang="en-US" sz="2000" dirty="0">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t is much more expensive to sign in a new client than keeping an existing one and the fact that more profits are produced through long-term customers.</a:t>
            </a:r>
          </a:p>
          <a:p>
            <a:r>
              <a:rPr lang="en-US" sz="2000" dirty="0">
                <a:effectLst/>
                <a:latin typeface="Calibri" panose="020F0502020204030204" pitchFamily="34" charset="0"/>
                <a:ea typeface="Calibri" panose="020F0502020204030204" pitchFamily="34" charset="0"/>
                <a:cs typeface="Calibri" panose="020F0502020204030204" pitchFamily="34" charset="0"/>
              </a:rPr>
              <a:t>Many competitive companies have noticed that a key approach for survival within the industry is to retain existing customers. This leads to the importance of churn management in organizations such as a bank.</a:t>
            </a:r>
          </a:p>
        </p:txBody>
      </p:sp>
      <p:pic>
        <p:nvPicPr>
          <p:cNvPr id="7" name="Picture 6" descr="A picture containing graphical user interface&#10;&#10;Description automatically generated">
            <a:extLst>
              <a:ext uri="{FF2B5EF4-FFF2-40B4-BE49-F238E27FC236}">
                <a16:creationId xmlns:a16="http://schemas.microsoft.com/office/drawing/2014/main" id="{63DCAB07-8082-42E3-A352-2F5D1E2CD2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8057" y="5191766"/>
            <a:ext cx="2903943" cy="1470046"/>
          </a:xfrm>
          <a:prstGeom prst="rect">
            <a:avLst/>
          </a:prstGeom>
        </p:spPr>
      </p:pic>
    </p:spTree>
    <p:extLst>
      <p:ext uri="{BB962C8B-B14F-4D97-AF65-F5344CB8AC3E}">
        <p14:creationId xmlns:p14="http://schemas.microsoft.com/office/powerpoint/2010/main" val="138859638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sz="4000" b="1" dirty="0">
                <a:latin typeface="Calibri Light" panose="020F0302020204030204" pitchFamily="34" charset="0"/>
                <a:cs typeface="Calibri Light" panose="020F0302020204030204" pitchFamily="34" charset="0"/>
              </a:rPr>
              <a:t>Feature Engineering - Correlation</a:t>
            </a:r>
            <a:endParaRPr sz="4000" b="1" dirty="0">
              <a:latin typeface="Calibri Light" panose="020F0302020204030204" pitchFamily="34" charset="0"/>
              <a:cs typeface="Calibri Light" panose="020F0302020204030204" pitchFamily="34" charset="0"/>
            </a:endParaRPr>
          </a:p>
        </p:txBody>
      </p:sp>
      <p:sp>
        <p:nvSpPr>
          <p:cNvPr id="71" name="Google Shape;71;p3"/>
          <p:cNvSpPr txBox="1">
            <a:spLocks noGrp="1"/>
          </p:cNvSpPr>
          <p:nvPr>
            <p:ph type="body" idx="1"/>
          </p:nvPr>
        </p:nvSpPr>
        <p:spPr>
          <a:xfrm>
            <a:off x="838200" y="1443042"/>
            <a:ext cx="10515600" cy="4733921"/>
          </a:xfrm>
          <a:prstGeom prst="rect">
            <a:avLst/>
          </a:prstGeom>
          <a:noFill/>
          <a:ln>
            <a:noFill/>
          </a:ln>
        </p:spPr>
        <p:txBody>
          <a:bodyPr spcFirstLastPara="1" wrap="square" lIns="45700" tIns="45700" rIns="45700" bIns="45700" anchor="t" anchorCtr="0">
            <a:normAutofit/>
          </a:bodyPr>
          <a:lstStyle/>
          <a:p>
            <a:pPr marL="457200" lvl="0" indent="-342900" algn="l" rtl="0">
              <a:lnSpc>
                <a:spcPct val="90000"/>
              </a:lnSpc>
              <a:spcBef>
                <a:spcPts val="0"/>
              </a:spcBef>
              <a:spcAft>
                <a:spcPts val="0"/>
              </a:spcAft>
              <a:buSzPts val="1800"/>
              <a:buChar char="•"/>
            </a:pPr>
            <a:r>
              <a:rPr lang="en-US" dirty="0"/>
              <a:t>The goal is to find the trends between variables which when strong can be used later in our Analysis. </a:t>
            </a:r>
            <a:endParaRPr dirty="0"/>
          </a:p>
        </p:txBody>
      </p:sp>
      <p:sp>
        <p:nvSpPr>
          <p:cNvPr id="6" name="Straight Connector 68">
            <a:extLst>
              <a:ext uri="{FF2B5EF4-FFF2-40B4-BE49-F238E27FC236}">
                <a16:creationId xmlns:a16="http://schemas.microsoft.com/office/drawing/2014/main" id="{60223DBD-EBCE-7D6E-CB06-A5A5D230A82C}"/>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7" name="Date Placeholder 3">
            <a:extLst>
              <a:ext uri="{FF2B5EF4-FFF2-40B4-BE49-F238E27FC236}">
                <a16:creationId xmlns:a16="http://schemas.microsoft.com/office/drawing/2014/main" id="{5055B47B-D4E9-EC54-389A-B97A21B5B4EB}"/>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8" name="Footer Placeholder 3">
            <a:extLst>
              <a:ext uri="{FF2B5EF4-FFF2-40B4-BE49-F238E27FC236}">
                <a16:creationId xmlns:a16="http://schemas.microsoft.com/office/drawing/2014/main" id="{9D221E23-9B5B-1205-002C-E29DB1B95D01}"/>
              </a:ext>
            </a:extLst>
          </p:cNvPr>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1" name="Rectangle 10">
            <a:extLst>
              <a:ext uri="{FF2B5EF4-FFF2-40B4-BE49-F238E27FC236}">
                <a16:creationId xmlns:a16="http://schemas.microsoft.com/office/drawing/2014/main" id="{4C47978E-B8C9-3E36-9791-E29789EF5C74}"/>
              </a:ext>
            </a:extLst>
          </p:cNvPr>
          <p:cNvSpPr/>
          <p:nvPr/>
        </p:nvSpPr>
        <p:spPr>
          <a:xfrm>
            <a:off x="3214699" y="2343149"/>
            <a:ext cx="5143500" cy="3911495"/>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050" name="Picture 2">
            <a:extLst>
              <a:ext uri="{FF2B5EF4-FFF2-40B4-BE49-F238E27FC236}">
                <a16:creationId xmlns:a16="http://schemas.microsoft.com/office/drawing/2014/main" id="{AB14B918-6460-C71E-244F-BC910C26F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81" y="2382101"/>
            <a:ext cx="4872037" cy="3794861"/>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a:extLst>
              <a:ext uri="{FF2B5EF4-FFF2-40B4-BE49-F238E27FC236}">
                <a16:creationId xmlns:a16="http://schemas.microsoft.com/office/drawing/2014/main" id="{110A8766-88E8-B0F7-1AFE-6C64C7FDCC0D}"/>
              </a:ext>
            </a:extLst>
          </p:cNvPr>
          <p:cNvSpPr txBox="1">
            <a:spLocks noGrp="1"/>
          </p:cNvSpPr>
          <p:nvPr/>
        </p:nvSpPr>
        <p:spPr>
          <a:xfrm>
            <a:off x="11067354" y="6536915"/>
            <a:ext cx="263980" cy="276959"/>
          </a:xfrm>
          <a:prstGeom prst="rect">
            <a:avLst/>
          </a:prstGeom>
          <a:noFill/>
          <a:ln>
            <a:noFill/>
          </a:ln>
          <a:extLst>
            <a:ext uri="{C572A759-6A51-4108-AA02-DFA0A04FC94B}">
              <ma14:wrappingTextBoxFlag xmlns:lc="http://schemas.openxmlformats.org/drawingml/2006/lockedCanvas" xmlns:ma14="http://schemas.microsoft.com/office/mac/drawingml/2011/main" xmlns="" val="1"/>
            </a:ext>
          </a:extLst>
        </p:spPr>
        <p:txBody>
          <a:bodyPr spcFirstLastPara="1" wrap="square" lIns="45700" tIns="45700" rIns="45700" bIns="45700" anchor="ctr" anchorCtr="0">
            <a:sp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r>
              <a:rPr lang="en-US" dirty="0"/>
              <a:t>20</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lvl="0" indent="0"/>
            <a:r>
              <a:rPr lang="en-US" sz="4000" b="1" dirty="0">
                <a:latin typeface="Calibri Light" panose="020F0302020204030204" pitchFamily="34" charset="0"/>
                <a:cs typeface="Calibri Light" panose="020F0302020204030204" pitchFamily="34" charset="0"/>
              </a:rPr>
              <a:t>Correlation trends</a:t>
            </a:r>
            <a:endParaRPr sz="4000" b="1" dirty="0">
              <a:latin typeface="Calibri Light" panose="020F0302020204030204" pitchFamily="34" charset="0"/>
              <a:cs typeface="Calibri Light" panose="020F0302020204030204" pitchFamily="34" charset="0"/>
            </a:endParaRPr>
          </a:p>
        </p:txBody>
      </p:sp>
      <p:sp>
        <p:nvSpPr>
          <p:cNvPr id="78" name="Google Shape;78;p4"/>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p>
            <a:pPr marL="114300" lvl="0" indent="0" algn="l" rtl="0">
              <a:lnSpc>
                <a:spcPct val="90000"/>
              </a:lnSpc>
              <a:spcBef>
                <a:spcPts val="0"/>
              </a:spcBef>
              <a:spcAft>
                <a:spcPts val="0"/>
              </a:spcAft>
              <a:buSzPts val="1800"/>
              <a:buNone/>
            </a:pPr>
            <a:r>
              <a:rPr lang="en-US" dirty="0"/>
              <a:t>‘Churn’ field has a mild positive trend with ‘Balance’ and ‘Age’, whereas it has very weak positive trend with ‘</a:t>
            </a:r>
            <a:r>
              <a:rPr lang="en-US" dirty="0" err="1"/>
              <a:t>EstimatedSalary</a:t>
            </a:r>
            <a:r>
              <a:rPr lang="en-US" dirty="0"/>
              <a:t>’.</a:t>
            </a:r>
            <a:endParaRPr dirty="0"/>
          </a:p>
        </p:txBody>
      </p:sp>
      <p:pic>
        <p:nvPicPr>
          <p:cNvPr id="3" name="Picture 2">
            <a:extLst>
              <a:ext uri="{FF2B5EF4-FFF2-40B4-BE49-F238E27FC236}">
                <a16:creationId xmlns:a16="http://schemas.microsoft.com/office/drawing/2014/main" id="{10D2FDE1-EC05-DBDB-6D03-E4D40AB4DFA1}"/>
              </a:ext>
            </a:extLst>
          </p:cNvPr>
          <p:cNvPicPr>
            <a:picLocks noChangeAspect="1"/>
          </p:cNvPicPr>
          <p:nvPr/>
        </p:nvPicPr>
        <p:blipFill rotWithShape="1">
          <a:blip r:embed="rId3"/>
          <a:srcRect r="48171"/>
          <a:stretch/>
        </p:blipFill>
        <p:spPr>
          <a:xfrm>
            <a:off x="1458098" y="3120552"/>
            <a:ext cx="8007178" cy="2911867"/>
          </a:xfrm>
          <a:prstGeom prst="rect">
            <a:avLst/>
          </a:prstGeom>
        </p:spPr>
      </p:pic>
      <p:sp>
        <p:nvSpPr>
          <p:cNvPr id="4" name="Straight Connector 68">
            <a:extLst>
              <a:ext uri="{FF2B5EF4-FFF2-40B4-BE49-F238E27FC236}">
                <a16:creationId xmlns:a16="http://schemas.microsoft.com/office/drawing/2014/main" id="{C90ABAE1-1C55-02C3-F828-16D6EC10573D}"/>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5" name="Date Placeholder 3">
            <a:extLst>
              <a:ext uri="{FF2B5EF4-FFF2-40B4-BE49-F238E27FC236}">
                <a16:creationId xmlns:a16="http://schemas.microsoft.com/office/drawing/2014/main" id="{B8A4BDC4-ADDA-1865-ADBE-9491DAB01F24}"/>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dirty="0"/>
              <a:t>DATA2</a:t>
            </a:r>
            <a:r>
              <a:rPr lang="en-US" dirty="0"/>
              <a:t>4</a:t>
            </a:r>
            <a:r>
              <a:rPr dirty="0"/>
              <a:t>5 </a:t>
            </a:r>
            <a:r>
              <a:rPr lang="en-US" dirty="0"/>
              <a:t>Final</a:t>
            </a:r>
            <a:r>
              <a:rPr dirty="0"/>
              <a:t> Presentation</a:t>
            </a:r>
          </a:p>
        </p:txBody>
      </p:sp>
      <p:sp>
        <p:nvSpPr>
          <p:cNvPr id="6" name="Footer Placeholder 3">
            <a:extLst>
              <a:ext uri="{FF2B5EF4-FFF2-40B4-BE49-F238E27FC236}">
                <a16:creationId xmlns:a16="http://schemas.microsoft.com/office/drawing/2014/main" id="{56B3AD00-8663-21E1-0271-2567F1115885}"/>
              </a:ext>
            </a:extLst>
          </p:cNvPr>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7" name="Rectangle 6">
            <a:extLst>
              <a:ext uri="{FF2B5EF4-FFF2-40B4-BE49-F238E27FC236}">
                <a16:creationId xmlns:a16="http://schemas.microsoft.com/office/drawing/2014/main" id="{04406F67-9C94-CBD4-06A7-3DF6C7249F34}"/>
              </a:ext>
            </a:extLst>
          </p:cNvPr>
          <p:cNvSpPr/>
          <p:nvPr/>
        </p:nvSpPr>
        <p:spPr>
          <a:xfrm>
            <a:off x="1402087" y="3074078"/>
            <a:ext cx="8119199" cy="3004814"/>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Slide Number Placeholder 4">
            <a:extLst>
              <a:ext uri="{FF2B5EF4-FFF2-40B4-BE49-F238E27FC236}">
                <a16:creationId xmlns:a16="http://schemas.microsoft.com/office/drawing/2014/main" id="{44070016-8939-4F9B-A180-1E9BF991716C}"/>
              </a:ext>
            </a:extLst>
          </p:cNvPr>
          <p:cNvSpPr txBox="1">
            <a:spLocks noGrp="1"/>
          </p:cNvSpPr>
          <p:nvPr/>
        </p:nvSpPr>
        <p:spPr>
          <a:xfrm>
            <a:off x="11089820" y="6529159"/>
            <a:ext cx="263980" cy="276959"/>
          </a:xfrm>
          <a:prstGeom prst="rect">
            <a:avLst/>
          </a:prstGeom>
          <a:noFill/>
          <a:ln>
            <a:noFill/>
          </a:ln>
          <a:extLst>
            <a:ext uri="{C572A759-6A51-4108-AA02-DFA0A04FC94B}">
              <ma14:wrappingTextBoxFlag xmlns:lc="http://schemas.openxmlformats.org/drawingml/2006/lockedCanvas" xmlns:ma14="http://schemas.microsoft.com/office/mac/drawingml/2011/main" xmlns="" val="1"/>
            </a:ext>
          </a:extLst>
        </p:spPr>
        <p:txBody>
          <a:bodyPr spcFirstLastPara="1" wrap="square" lIns="45700" tIns="45700" rIns="45700" bIns="45700" anchor="ctr" anchorCtr="0">
            <a:sp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r>
              <a:rPr lang="en-US" dirty="0"/>
              <a:t>21</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D6E3-CAF9-DF7A-0E78-68CCFA61AD7C}"/>
              </a:ext>
            </a:extLst>
          </p:cNvPr>
          <p:cNvSpPr>
            <a:spLocks noGrp="1"/>
          </p:cNvSpPr>
          <p:nvPr>
            <p:ph type="title"/>
          </p:nvPr>
        </p:nvSpPr>
        <p:spPr>
          <a:xfrm>
            <a:off x="610395" y="52350"/>
            <a:ext cx="10377488" cy="1063625"/>
          </a:xfrm>
        </p:spPr>
        <p:txBody>
          <a:bodyPr>
            <a:normAutofit/>
          </a:bodyPr>
          <a:lstStyle/>
          <a:p>
            <a:r>
              <a:rPr lang="en-US" sz="4000" b="1" dirty="0">
                <a:latin typeface="Calibri Light" panose="020F0302020204030204" pitchFamily="34" charset="0"/>
                <a:cs typeface="Calibri Light" panose="020F0302020204030204" pitchFamily="34" charset="0"/>
              </a:rPr>
              <a:t>Data Transformation</a:t>
            </a:r>
          </a:p>
        </p:txBody>
      </p:sp>
      <p:pic>
        <p:nvPicPr>
          <p:cNvPr id="4098" name="Picture 2">
            <a:extLst>
              <a:ext uri="{FF2B5EF4-FFF2-40B4-BE49-F238E27FC236}">
                <a16:creationId xmlns:a16="http://schemas.microsoft.com/office/drawing/2014/main" id="{7F620F88-45E0-4090-7EF5-572A9C51C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8" t="21043" r="51039" b="33750"/>
          <a:stretch/>
        </p:blipFill>
        <p:spPr bwMode="auto">
          <a:xfrm>
            <a:off x="5799139" y="534986"/>
            <a:ext cx="4941888" cy="3100387"/>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013C47E-21BB-E899-1217-8AEA196F9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3" t="70417" r="61162" b="9375"/>
          <a:stretch/>
        </p:blipFill>
        <p:spPr bwMode="auto">
          <a:xfrm>
            <a:off x="730316" y="1667983"/>
            <a:ext cx="4829175" cy="1761017"/>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pic>
        <p:nvPicPr>
          <p:cNvPr id="4108" name="Picture 12" descr="Digital Enablement Solutions - Aarav Solutions">
            <a:extLst>
              <a:ext uri="{FF2B5EF4-FFF2-40B4-BE49-F238E27FC236}">
                <a16:creationId xmlns:a16="http://schemas.microsoft.com/office/drawing/2014/main" id="{BB39294F-AE54-BBB7-D64C-DD72AB78F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312" y="4483099"/>
            <a:ext cx="3296538" cy="1761017"/>
          </a:xfrm>
          <a:prstGeom prst="rect">
            <a:avLst/>
          </a:prstGeom>
          <a:noFill/>
          <a:extLst>
            <a:ext uri="{909E8E84-426E-40DD-AFC4-6F175D3DCCD1}">
              <a14:hiddenFill xmlns:a14="http://schemas.microsoft.com/office/drawing/2010/main">
                <a:solidFill>
                  <a:srgbClr val="FFFFFF"/>
                </a:solidFill>
              </a14:hiddenFill>
            </a:ext>
          </a:extLst>
        </p:spPr>
      </p:pic>
      <p:sp>
        <p:nvSpPr>
          <p:cNvPr id="3" name="Straight Connector 68">
            <a:extLst>
              <a:ext uri="{FF2B5EF4-FFF2-40B4-BE49-F238E27FC236}">
                <a16:creationId xmlns:a16="http://schemas.microsoft.com/office/drawing/2014/main" id="{8CE15EE8-1925-DB70-537D-2C6760A41793}"/>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4" name="Date Placeholder 3">
            <a:extLst>
              <a:ext uri="{FF2B5EF4-FFF2-40B4-BE49-F238E27FC236}">
                <a16:creationId xmlns:a16="http://schemas.microsoft.com/office/drawing/2014/main" id="{3E3ED62D-3679-B364-1E40-CFA45CE01E5F}"/>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7" name="Footer Placeholder 3">
            <a:extLst>
              <a:ext uri="{FF2B5EF4-FFF2-40B4-BE49-F238E27FC236}">
                <a16:creationId xmlns:a16="http://schemas.microsoft.com/office/drawing/2014/main" id="{50DF5B71-64BA-F977-DEED-BC9147E548A5}"/>
              </a:ext>
            </a:extLst>
          </p:cNvPr>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8" name="Slide Number Placeholder 4">
            <a:extLst>
              <a:ext uri="{FF2B5EF4-FFF2-40B4-BE49-F238E27FC236}">
                <a16:creationId xmlns:a16="http://schemas.microsoft.com/office/drawing/2014/main" id="{AB97A99E-BDB4-2B6E-FE90-D6F14314AE93}"/>
              </a:ext>
            </a:extLst>
          </p:cNvPr>
          <p:cNvSpPr txBox="1">
            <a:spLocks noGrp="1"/>
          </p:cNvSpPr>
          <p:nvPr/>
        </p:nvSpPr>
        <p:spPr>
          <a:xfrm>
            <a:off x="11089821" y="6480424"/>
            <a:ext cx="263980" cy="276959"/>
          </a:xfrm>
          <a:prstGeom prst="rect">
            <a:avLst/>
          </a:prstGeom>
          <a:noFill/>
          <a:ln>
            <a:noFill/>
          </a:ln>
          <a:extLst>
            <a:ext uri="{C572A759-6A51-4108-AA02-DFA0A04FC94B}">
              <ma14:wrappingTextBoxFlag xmlns:lc="http://schemas.openxmlformats.org/drawingml/2006/lockedCanvas" xmlns:ma14="http://schemas.microsoft.com/office/mac/drawingml/2011/main" xmlns="" val="1"/>
            </a:ext>
          </a:extLst>
        </p:spPr>
        <p:txBody>
          <a:bodyPr spcFirstLastPara="1" wrap="square" lIns="45700" tIns="45700" rIns="45700" bIns="45700" anchor="ctr" anchorCtr="0">
            <a:sp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r>
              <a:rPr lang="en-US" dirty="0"/>
              <a:t>22</a:t>
            </a:r>
            <a:endParaRPr dirty="0"/>
          </a:p>
        </p:txBody>
      </p:sp>
      <p:pic>
        <p:nvPicPr>
          <p:cNvPr id="6" name="Picture 5" descr="Graphical user interface, text, application&#10;&#10;Description automatically generated">
            <a:extLst>
              <a:ext uri="{FF2B5EF4-FFF2-40B4-BE49-F238E27FC236}">
                <a16:creationId xmlns:a16="http://schemas.microsoft.com/office/drawing/2014/main" id="{263EC5E8-D167-2C10-431F-68115AB10D8F}"/>
              </a:ext>
            </a:extLst>
          </p:cNvPr>
          <p:cNvPicPr>
            <a:picLocks noChangeAspect="1"/>
          </p:cNvPicPr>
          <p:nvPr/>
        </p:nvPicPr>
        <p:blipFill>
          <a:blip r:embed="rId5"/>
          <a:stretch>
            <a:fillRect/>
          </a:stretch>
        </p:blipFill>
        <p:spPr>
          <a:xfrm>
            <a:off x="674741" y="3787715"/>
            <a:ext cx="6094193" cy="2475954"/>
          </a:xfrm>
          <a:prstGeom prst="rect">
            <a:avLst/>
          </a:prstGeom>
        </p:spPr>
      </p:pic>
      <p:sp>
        <p:nvSpPr>
          <p:cNvPr id="9" name="Rectangle 8">
            <a:extLst>
              <a:ext uri="{FF2B5EF4-FFF2-40B4-BE49-F238E27FC236}">
                <a16:creationId xmlns:a16="http://schemas.microsoft.com/office/drawing/2014/main" id="{848868A0-8DD0-7807-4A92-8E71875E7BD5}"/>
              </a:ext>
            </a:extLst>
          </p:cNvPr>
          <p:cNvSpPr/>
          <p:nvPr/>
        </p:nvSpPr>
        <p:spPr>
          <a:xfrm>
            <a:off x="674741" y="3787715"/>
            <a:ext cx="6212947" cy="247595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46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838200" y="365125"/>
            <a:ext cx="10515600" cy="1130043"/>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sz="4000" b="1" dirty="0">
                <a:latin typeface="Calibri Light" panose="020F0302020204030204" pitchFamily="34" charset="0"/>
                <a:cs typeface="Calibri Light" panose="020F0302020204030204" pitchFamily="34" charset="0"/>
              </a:rPr>
              <a:t>Machine Learning Models</a:t>
            </a:r>
            <a:endParaRPr sz="4000" b="1" dirty="0">
              <a:latin typeface="Calibri Light" panose="020F0302020204030204" pitchFamily="34" charset="0"/>
              <a:cs typeface="Calibri Light" panose="020F0302020204030204" pitchFamily="34" charset="0"/>
            </a:endParaRPr>
          </a:p>
        </p:txBody>
      </p:sp>
      <p:sp>
        <p:nvSpPr>
          <p:cNvPr id="92" name="Google Shape;92;p6"/>
          <p:cNvSpPr txBox="1">
            <a:spLocks noGrp="1"/>
          </p:cNvSpPr>
          <p:nvPr>
            <p:ph type="body" idx="1"/>
          </p:nvPr>
        </p:nvSpPr>
        <p:spPr>
          <a:xfrm>
            <a:off x="838200" y="1690687"/>
            <a:ext cx="10515600" cy="4486275"/>
          </a:xfrm>
          <a:prstGeom prst="rect">
            <a:avLst/>
          </a:prstGeom>
          <a:noFill/>
          <a:ln>
            <a:noFill/>
          </a:ln>
        </p:spPr>
        <p:txBody>
          <a:bodyPr spcFirstLastPara="1" wrap="square" lIns="45700" tIns="45700" rIns="45700" bIns="45700" anchor="t" anchorCtr="0">
            <a:normAutofit/>
          </a:bodyPr>
          <a:lstStyle/>
          <a:p>
            <a:pPr lvl="0" indent="-457200" algn="l" rtl="0">
              <a:lnSpc>
                <a:spcPct val="90000"/>
              </a:lnSpc>
              <a:spcBef>
                <a:spcPts val="0"/>
              </a:spcBef>
              <a:spcAft>
                <a:spcPts val="0"/>
              </a:spcAft>
              <a:buClr>
                <a:srgbClr val="000000"/>
              </a:buClr>
              <a:buSzPct val="100000"/>
              <a:buFont typeface="Arial" panose="020B0604020202020204" pitchFamily="34" charset="0"/>
              <a:buChar char="•"/>
            </a:pPr>
            <a:r>
              <a:rPr lang="en-US" dirty="0"/>
              <a:t>Classification Algorithm – </a:t>
            </a:r>
            <a:r>
              <a:rPr lang="en-US" b="0" i="0" dirty="0">
                <a:solidFill>
                  <a:srgbClr val="BDC1C6"/>
                </a:solidFill>
                <a:latin typeface="Roboto"/>
                <a:ea typeface="Roboto"/>
                <a:cs typeface="Roboto"/>
                <a:sym typeface="Roboto"/>
              </a:rPr>
              <a:t> </a:t>
            </a:r>
            <a:r>
              <a:rPr lang="en-US" dirty="0">
                <a:sym typeface="Inter"/>
              </a:rPr>
              <a:t>The target feature Churn determines which is categorized into class (0=No,1=Yes)</a:t>
            </a:r>
            <a:endParaRPr dirty="0"/>
          </a:p>
          <a:p>
            <a:pPr marL="723900" lvl="1" indent="-266700" algn="l" rtl="0">
              <a:lnSpc>
                <a:spcPct val="90000"/>
              </a:lnSpc>
              <a:spcBef>
                <a:spcPts val="1000"/>
              </a:spcBef>
              <a:spcAft>
                <a:spcPts val="0"/>
              </a:spcAft>
              <a:buClr>
                <a:srgbClr val="000000"/>
              </a:buClr>
              <a:buSzPct val="100000"/>
              <a:buChar char="•"/>
            </a:pPr>
            <a:r>
              <a:rPr lang="en-US" dirty="0"/>
              <a:t>Random Forest</a:t>
            </a:r>
            <a:endParaRPr dirty="0"/>
          </a:p>
          <a:p>
            <a:pPr marL="723900" lvl="1" indent="-266700" algn="l" rtl="0">
              <a:lnSpc>
                <a:spcPct val="90000"/>
              </a:lnSpc>
              <a:spcBef>
                <a:spcPts val="1000"/>
              </a:spcBef>
              <a:spcAft>
                <a:spcPts val="0"/>
              </a:spcAft>
              <a:buClr>
                <a:srgbClr val="000000"/>
              </a:buClr>
              <a:buSzPct val="100000"/>
              <a:buChar char="•"/>
            </a:pPr>
            <a:r>
              <a:rPr lang="en-US" dirty="0"/>
              <a:t>XG Boost</a:t>
            </a:r>
            <a:endParaRPr dirty="0"/>
          </a:p>
          <a:p>
            <a:pPr marL="723900" lvl="1" indent="-266700" algn="l" rtl="0">
              <a:lnSpc>
                <a:spcPct val="90000"/>
              </a:lnSpc>
              <a:spcBef>
                <a:spcPts val="1000"/>
              </a:spcBef>
              <a:spcAft>
                <a:spcPts val="0"/>
              </a:spcAft>
              <a:buClr>
                <a:srgbClr val="000000"/>
              </a:buClr>
              <a:buSzPct val="100000"/>
              <a:buChar char="•"/>
            </a:pPr>
            <a:r>
              <a:rPr lang="en-US" dirty="0"/>
              <a:t>ADA Boost</a:t>
            </a:r>
            <a:endParaRPr dirty="0"/>
          </a:p>
          <a:p>
            <a:pPr marL="723900" lvl="1" indent="-266700" algn="l" rtl="0">
              <a:lnSpc>
                <a:spcPct val="90000"/>
              </a:lnSpc>
              <a:spcBef>
                <a:spcPts val="1000"/>
              </a:spcBef>
              <a:spcAft>
                <a:spcPts val="0"/>
              </a:spcAft>
              <a:buClr>
                <a:srgbClr val="000000"/>
              </a:buClr>
              <a:buSzPct val="100000"/>
              <a:buChar char="•"/>
            </a:pPr>
            <a:r>
              <a:rPr lang="en-US" dirty="0"/>
              <a:t>Gradient Boosting</a:t>
            </a:r>
            <a:endParaRPr dirty="0"/>
          </a:p>
          <a:p>
            <a:pPr marL="0" lvl="0" indent="0" algn="l" rtl="0">
              <a:lnSpc>
                <a:spcPct val="90000"/>
              </a:lnSpc>
              <a:spcBef>
                <a:spcPts val="1000"/>
              </a:spcBef>
              <a:spcAft>
                <a:spcPts val="0"/>
              </a:spcAft>
              <a:buClr>
                <a:srgbClr val="000000"/>
              </a:buClr>
              <a:buSzPct val="100000"/>
              <a:buNone/>
            </a:pPr>
            <a:endParaRPr dirty="0"/>
          </a:p>
        </p:txBody>
      </p:sp>
      <p:sp>
        <p:nvSpPr>
          <p:cNvPr id="2" name="Straight Connector 68">
            <a:extLst>
              <a:ext uri="{FF2B5EF4-FFF2-40B4-BE49-F238E27FC236}">
                <a16:creationId xmlns:a16="http://schemas.microsoft.com/office/drawing/2014/main" id="{3DB96A05-9931-7BA5-4CBC-03105D68FAEF}"/>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3" name="Date Placeholder 3">
            <a:extLst>
              <a:ext uri="{FF2B5EF4-FFF2-40B4-BE49-F238E27FC236}">
                <a16:creationId xmlns:a16="http://schemas.microsoft.com/office/drawing/2014/main" id="{8C6C2EDE-518E-1C4A-10AF-E311E28FF328}"/>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Footer Placeholder 3">
            <a:extLst>
              <a:ext uri="{FF2B5EF4-FFF2-40B4-BE49-F238E27FC236}">
                <a16:creationId xmlns:a16="http://schemas.microsoft.com/office/drawing/2014/main" id="{FD52DF4D-974E-ECAE-B8BA-BED9BF4E9A79}"/>
              </a:ext>
            </a:extLst>
          </p:cNvPr>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pic>
        <p:nvPicPr>
          <p:cNvPr id="6" name="Picture 5">
            <a:extLst>
              <a:ext uri="{FF2B5EF4-FFF2-40B4-BE49-F238E27FC236}">
                <a16:creationId xmlns:a16="http://schemas.microsoft.com/office/drawing/2014/main" id="{19FC25E1-2C4C-3639-182A-12DB155ED3EA}"/>
              </a:ext>
            </a:extLst>
          </p:cNvPr>
          <p:cNvPicPr>
            <a:picLocks noChangeAspect="1"/>
          </p:cNvPicPr>
          <p:nvPr/>
        </p:nvPicPr>
        <p:blipFill>
          <a:blip r:embed="rId3"/>
          <a:stretch>
            <a:fillRect/>
          </a:stretch>
        </p:blipFill>
        <p:spPr>
          <a:xfrm>
            <a:off x="5755375" y="2782350"/>
            <a:ext cx="3517213" cy="3122759"/>
          </a:xfrm>
          <a:prstGeom prst="rect">
            <a:avLst/>
          </a:prstGeom>
        </p:spPr>
      </p:pic>
      <p:sp>
        <p:nvSpPr>
          <p:cNvPr id="5" name="Slide Number Placeholder 4">
            <a:extLst>
              <a:ext uri="{FF2B5EF4-FFF2-40B4-BE49-F238E27FC236}">
                <a16:creationId xmlns:a16="http://schemas.microsoft.com/office/drawing/2014/main" id="{AAC44B5B-DB4E-A5BF-C969-59F58FB13680}"/>
              </a:ext>
            </a:extLst>
          </p:cNvPr>
          <p:cNvSpPr txBox="1">
            <a:spLocks noGrp="1"/>
          </p:cNvSpPr>
          <p:nvPr/>
        </p:nvSpPr>
        <p:spPr>
          <a:xfrm>
            <a:off x="11089820" y="6489015"/>
            <a:ext cx="263980" cy="276959"/>
          </a:xfrm>
          <a:prstGeom prst="rect">
            <a:avLst/>
          </a:prstGeom>
          <a:noFill/>
          <a:ln>
            <a:noFill/>
          </a:ln>
          <a:extLst>
            <a:ext uri="{C572A759-6A51-4108-AA02-DFA0A04FC94B}">
              <ma14:wrappingTextBoxFlag xmlns:lc="http://schemas.openxmlformats.org/drawingml/2006/lockedCanvas" xmlns:ma14="http://schemas.microsoft.com/office/mac/drawingml/2011/main" xmlns="" val="1"/>
            </a:ext>
          </a:extLst>
        </p:spPr>
        <p:txBody>
          <a:bodyPr spcFirstLastPara="1" wrap="square" lIns="45700" tIns="45700" rIns="45700" bIns="45700" anchor="ctr" anchorCtr="0">
            <a:sp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r>
              <a:rPr lang="en-US" dirty="0"/>
              <a:t>23</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900" y="207192"/>
            <a:ext cx="10515600" cy="716700"/>
          </a:xfrm>
        </p:spPr>
        <p:txBody>
          <a:bodyPr>
            <a:normAutofit/>
          </a:bodyPr>
          <a:lstStyle/>
          <a:p>
            <a:r>
              <a:rPr lang="en-US" b="1" dirty="0">
                <a:latin typeface="Calibri Light" panose="020F0302020204030204" pitchFamily="34" charset="0"/>
                <a:cs typeface="Calibri Light" panose="020F0302020204030204" pitchFamily="34" charset="0"/>
              </a:rPr>
              <a:t>Model Implementation</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24</a:t>
            </a:fld>
            <a:endParaRPr dirty="0"/>
          </a:p>
        </p:txBody>
      </p:sp>
      <p:graphicFrame>
        <p:nvGraphicFramePr>
          <p:cNvPr id="11" name="Diagram 10">
            <a:extLst>
              <a:ext uri="{FF2B5EF4-FFF2-40B4-BE49-F238E27FC236}">
                <a16:creationId xmlns:a16="http://schemas.microsoft.com/office/drawing/2014/main" id="{03C0DE86-5A67-A26C-52C4-485679441F52}"/>
              </a:ext>
            </a:extLst>
          </p:cNvPr>
          <p:cNvGraphicFramePr/>
          <p:nvPr>
            <p:extLst>
              <p:ext uri="{D42A27DB-BD31-4B8C-83A1-F6EECF244321}">
                <p14:modId xmlns:p14="http://schemas.microsoft.com/office/powerpoint/2010/main" val="3463081040"/>
              </p:ext>
            </p:extLst>
          </p:nvPr>
        </p:nvGraphicFramePr>
        <p:xfrm>
          <a:off x="177053" y="995748"/>
          <a:ext cx="11672047" cy="3227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Table 4">
            <a:extLst>
              <a:ext uri="{FF2B5EF4-FFF2-40B4-BE49-F238E27FC236}">
                <a16:creationId xmlns:a16="http://schemas.microsoft.com/office/drawing/2014/main" id="{824AB3F3-590F-03E4-156D-CA882557501D}"/>
              </a:ext>
            </a:extLst>
          </p:cNvPr>
          <p:cNvGraphicFramePr>
            <a:graphicFrameLocks noGrp="1"/>
          </p:cNvGraphicFramePr>
          <p:nvPr>
            <p:extLst>
              <p:ext uri="{D42A27DB-BD31-4B8C-83A1-F6EECF244321}">
                <p14:modId xmlns:p14="http://schemas.microsoft.com/office/powerpoint/2010/main" val="4248767977"/>
              </p:ext>
            </p:extLst>
          </p:nvPr>
        </p:nvGraphicFramePr>
        <p:xfrm>
          <a:off x="1395894" y="3854058"/>
          <a:ext cx="5030095" cy="2438400"/>
        </p:xfrm>
        <a:graphic>
          <a:graphicData uri="http://schemas.openxmlformats.org/drawingml/2006/table">
            <a:tbl>
              <a:tblPr firstRow="1" bandRow="1">
                <a:tableStyleId>{21E4AEA4-8DFA-4A89-87EB-49C32662AFE0}</a:tableStyleId>
              </a:tblPr>
              <a:tblGrid>
                <a:gridCol w="1670803">
                  <a:extLst>
                    <a:ext uri="{9D8B030D-6E8A-4147-A177-3AD203B41FA5}">
                      <a16:colId xmlns:a16="http://schemas.microsoft.com/office/drawing/2014/main" val="2305135553"/>
                    </a:ext>
                  </a:extLst>
                </a:gridCol>
                <a:gridCol w="1679646">
                  <a:extLst>
                    <a:ext uri="{9D8B030D-6E8A-4147-A177-3AD203B41FA5}">
                      <a16:colId xmlns:a16="http://schemas.microsoft.com/office/drawing/2014/main" val="1969124168"/>
                    </a:ext>
                  </a:extLst>
                </a:gridCol>
                <a:gridCol w="1679646">
                  <a:extLst>
                    <a:ext uri="{9D8B030D-6E8A-4147-A177-3AD203B41FA5}">
                      <a16:colId xmlns:a16="http://schemas.microsoft.com/office/drawing/2014/main" val="4104923734"/>
                    </a:ext>
                  </a:extLst>
                </a:gridCol>
              </a:tblGrid>
              <a:tr h="419398">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0" i="0" u="none" strike="noStrike" cap="none" dirty="0">
                          <a:solidFill>
                            <a:schemeClr val="dk1"/>
                          </a:solidFill>
                          <a:latin typeface="Calibri" panose="020F0502020204030204" pitchFamily="34" charset="0"/>
                          <a:ea typeface="+mn-ea"/>
                          <a:cs typeface="Calibri" panose="020F0502020204030204" pitchFamily="34" charset="0"/>
                          <a:sym typeface="Arial"/>
                        </a:rPr>
                        <a:t>Machine Learning Models</a:t>
                      </a:r>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0" i="0" u="none" strike="noStrike" cap="none" dirty="0">
                          <a:solidFill>
                            <a:schemeClr val="dk1"/>
                          </a:solidFill>
                          <a:latin typeface="Calibri" panose="020F0502020204030204" pitchFamily="34" charset="0"/>
                          <a:ea typeface="+mn-ea"/>
                          <a:cs typeface="Calibri" panose="020F0502020204030204" pitchFamily="34" charset="0"/>
                          <a:sym typeface="Arial"/>
                        </a:rPr>
                        <a:t> Advantages</a:t>
                      </a:r>
                    </a:p>
                  </a:txBody>
                  <a:tcPr/>
                </a:tc>
                <a:extLst>
                  <a:ext uri="{0D108BD9-81ED-4DB2-BD59-A6C34878D82A}">
                    <a16:rowId xmlns:a16="http://schemas.microsoft.com/office/drawing/2014/main" val="2901079268"/>
                  </a:ext>
                </a:extLst>
              </a:tr>
              <a:tr h="5449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Logistic Regression </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IN"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KNeighbors</a:t>
                      </a: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Classifier</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Ada Boost Classifier </a:t>
                      </a:r>
                      <a:endParaRPr lang="en-US" sz="16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1238694157"/>
                  </a:ext>
                </a:extLst>
              </a:tr>
              <a:tr h="55776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Decision Tree Classifier</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Random Forest Classifier</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IN"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XGBoost</a:t>
                      </a: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Classifier</a:t>
                      </a:r>
                      <a:endParaRPr lang="en-US" sz="16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2377603023"/>
                  </a:ext>
                </a:extLst>
              </a:tr>
              <a:tr h="8138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Gradient Boosting Classifier</a:t>
                      </a:r>
                      <a:endParaRPr lang="en-US" sz="16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US" sz="1600" b="0" i="0" u="none" strike="noStrike" cap="none" dirty="0">
                          <a:solidFill>
                            <a:schemeClr val="dk1"/>
                          </a:solidFill>
                          <a:latin typeface="Calibri" panose="020F0502020204030204" pitchFamily="34" charset="0"/>
                          <a:ea typeface="+mn-ea"/>
                          <a:cs typeface="Calibri" panose="020F0502020204030204" pitchFamily="34" charset="0"/>
                          <a:sym typeface="Arial"/>
                        </a:rPr>
                        <a:t>Naïve Bayes' Model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lang="en-IN"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Support Vector Classifier</a:t>
                      </a:r>
                      <a:endParaRPr lang="en-US" sz="16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a:tc>
                <a:extLst>
                  <a:ext uri="{0D108BD9-81ED-4DB2-BD59-A6C34878D82A}">
                    <a16:rowId xmlns:a16="http://schemas.microsoft.com/office/drawing/2014/main" val="214037216"/>
                  </a:ext>
                </a:extLst>
              </a:tr>
            </a:tbl>
          </a:graphicData>
        </a:graphic>
      </p:graphicFrame>
      <p:sp>
        <p:nvSpPr>
          <p:cNvPr id="3" name="TextBox 2">
            <a:extLst>
              <a:ext uri="{FF2B5EF4-FFF2-40B4-BE49-F238E27FC236}">
                <a16:creationId xmlns:a16="http://schemas.microsoft.com/office/drawing/2014/main" id="{4C0B3AE7-765B-8377-A0DA-7361B65AD640}"/>
              </a:ext>
            </a:extLst>
          </p:cNvPr>
          <p:cNvSpPr txBox="1"/>
          <p:nvPr/>
        </p:nvSpPr>
        <p:spPr>
          <a:xfrm>
            <a:off x="8281059" y="4550038"/>
            <a:ext cx="3355406" cy="1046440"/>
          </a:xfrm>
          <a:prstGeom prst="rect">
            <a:avLst/>
          </a:prstGeom>
          <a:noFill/>
          <a:ln w="12700">
            <a:solidFill>
              <a:schemeClr val="accent2"/>
            </a:solidFill>
          </a:ln>
        </p:spPr>
        <p:txBody>
          <a:bodyPr wrap="none" rtlCol="0">
            <a:spAutoFit/>
          </a:bodyPr>
          <a:lstStyle/>
          <a:p>
            <a:r>
              <a:rPr lang="en-US" sz="1600" b="1" dirty="0">
                <a:latin typeface="Calibri" panose="020F0502020204030204" pitchFamily="34" charset="0"/>
                <a:cs typeface="Calibri" panose="020F0502020204030204" pitchFamily="34" charset="0"/>
              </a:rPr>
              <a:t>System Configuration</a:t>
            </a:r>
          </a:p>
          <a:p>
            <a:r>
              <a:rPr lang="en-US" sz="1600" dirty="0">
                <a:effectLst/>
                <a:latin typeface="Calibri" panose="020F0502020204030204" pitchFamily="34" charset="0"/>
                <a:ea typeface="Calibri" panose="020F0502020204030204" pitchFamily="34" charset="0"/>
                <a:cs typeface="Calibri" panose="020F0502020204030204" pitchFamily="34" charset="0"/>
              </a:rPr>
              <a:t>CPU:  i7 12700K ,</a:t>
            </a:r>
            <a:r>
              <a:rPr lang="en-US" sz="1600" dirty="0">
                <a:latin typeface="Calibri" panose="020F0502020204030204" pitchFamily="34" charset="0"/>
                <a:ea typeface="Calibri" panose="020F0502020204030204" pitchFamily="34" charset="0"/>
                <a:cs typeface="Calibri" panose="020F0502020204030204" pitchFamily="34" charset="0"/>
              </a:rPr>
              <a:t> 8 performance core,</a:t>
            </a:r>
          </a:p>
          <a:p>
            <a:pPr lvl="3"/>
            <a:r>
              <a:rPr lang="en-US" sz="1600" dirty="0">
                <a:effectLst/>
                <a:latin typeface="Calibri" panose="020F0502020204030204" pitchFamily="34" charset="0"/>
                <a:ea typeface="Calibri" panose="020F0502020204030204" pitchFamily="34" charset="0"/>
                <a:cs typeface="Calibri" panose="020F0502020204030204" pitchFamily="34" charset="0"/>
              </a:rPr>
              <a:t>4 efficiency cores, t</a:t>
            </a:r>
            <a:r>
              <a:rPr lang="en-US" sz="1600" dirty="0">
                <a:latin typeface="Calibri" panose="020F0502020204030204" pitchFamily="34" charset="0"/>
                <a:ea typeface="Calibri" panose="020F0502020204030204" pitchFamily="34" charset="0"/>
                <a:cs typeface="Calibri" panose="020F0502020204030204" pitchFamily="34" charset="0"/>
              </a:rPr>
              <a:t>otal 20 threads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5898666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38183"/>
            <a:ext cx="10515600" cy="716700"/>
          </a:xfrm>
        </p:spPr>
        <p:txBody>
          <a:bodyPr>
            <a:normAutofit/>
          </a:bodyPr>
          <a:lstStyle/>
          <a:p>
            <a:r>
              <a:rPr lang="en-US" b="1" dirty="0">
                <a:latin typeface="Calibri Light" panose="020F0302020204030204" pitchFamily="34" charset="0"/>
                <a:cs typeface="Calibri Light" panose="020F0302020204030204" pitchFamily="34" charset="0"/>
              </a:rPr>
              <a:t>Random Forest Classifier</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25</a:t>
            </a:fld>
            <a:endParaRPr/>
          </a:p>
        </p:txBody>
      </p:sp>
      <p:sp>
        <p:nvSpPr>
          <p:cNvPr id="2" name="Text Placeholder 4">
            <a:extLst>
              <a:ext uri="{FF2B5EF4-FFF2-40B4-BE49-F238E27FC236}">
                <a16:creationId xmlns:a16="http://schemas.microsoft.com/office/drawing/2014/main" id="{BF489458-525E-5955-3D6B-53AEDB46B764}"/>
              </a:ext>
            </a:extLst>
          </p:cNvPr>
          <p:cNvSpPr>
            <a:spLocks noGrp="1"/>
          </p:cNvSpPr>
          <p:nvPr>
            <p:ph type="body" idx="1"/>
          </p:nvPr>
        </p:nvSpPr>
        <p:spPr>
          <a:xfrm>
            <a:off x="574220" y="1188341"/>
            <a:ext cx="10515600" cy="1518680"/>
          </a:xfrm>
        </p:spPr>
        <p:txBody>
          <a:bodyPr>
            <a:normAutofit/>
          </a:bodyPr>
          <a:lstStyle/>
          <a:p>
            <a:r>
              <a:rPr lang="en-IN" sz="2400" b="0" i="0" u="none" strike="noStrike" dirty="0">
                <a:solidFill>
                  <a:srgbClr val="000000"/>
                </a:solidFill>
                <a:effectLst/>
                <a:latin typeface="Calibri" panose="020F0502020204030204" pitchFamily="34" charset="0"/>
                <a:cs typeface="Calibri" panose="020F0502020204030204" pitchFamily="34" charset="0"/>
              </a:rPr>
              <a:t>Random forest model has decision trees as base estimators, bootstrapping </a:t>
            </a:r>
            <a:r>
              <a:rPr lang="en-IN" sz="2400" dirty="0">
                <a:latin typeface="Calibri" panose="020F0502020204030204" pitchFamily="34" charset="0"/>
                <a:cs typeface="Calibri" panose="020F0502020204030204" pitchFamily="34" charset="0"/>
              </a:rPr>
              <a:t>and sub-space sampling. </a:t>
            </a:r>
          </a:p>
          <a:p>
            <a:r>
              <a:rPr lang="en-IN" sz="2400" b="0" i="0" u="none" strike="noStrike" dirty="0">
                <a:solidFill>
                  <a:srgbClr val="000000"/>
                </a:solidFill>
                <a:effectLst/>
                <a:latin typeface="Calibri" panose="020F0502020204030204" pitchFamily="34" charset="0"/>
                <a:cs typeface="Calibri" panose="020F0502020204030204" pitchFamily="34" charset="0"/>
              </a:rPr>
              <a:t>The target variable class is predicted using majority votes criteria</a:t>
            </a:r>
            <a:r>
              <a:rPr lang="en-US" sz="2400" dirty="0">
                <a:latin typeface="Calibri" panose="020F0502020204030204" pitchFamily="34" charset="0"/>
                <a:cs typeface="Calibri" panose="020F0502020204030204" pitchFamily="34" charset="0"/>
              </a:rPr>
              <a:t>.</a:t>
            </a:r>
          </a:p>
          <a:p>
            <a:pPr marL="0" indent="0">
              <a:buNone/>
            </a:pPr>
            <a:endParaRPr lang="en-US" sz="2400" dirty="0">
              <a:latin typeface="Calibri" panose="020F0502020204030204" pitchFamily="34" charset="0"/>
              <a:cs typeface="Calibri" panose="020F0502020204030204" pitchFamily="34" charset="0"/>
            </a:endParaRPr>
          </a:p>
        </p:txBody>
      </p:sp>
      <p:pic>
        <p:nvPicPr>
          <p:cNvPr id="2052" name="Picture 4">
            <a:extLst>
              <a:ext uri="{FF2B5EF4-FFF2-40B4-BE49-F238E27FC236}">
                <a16:creationId xmlns:a16="http://schemas.microsoft.com/office/drawing/2014/main" id="{2D9E0556-33F9-7480-CDAC-C8330A8C4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006" y="2940479"/>
            <a:ext cx="4082159" cy="313844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848EA90-9B45-7E32-E1B4-7F1637FAC18C}"/>
              </a:ext>
            </a:extLst>
          </p:cNvPr>
          <p:cNvGrpSpPr/>
          <p:nvPr/>
        </p:nvGrpSpPr>
        <p:grpSpPr>
          <a:xfrm>
            <a:off x="596959" y="2940479"/>
            <a:ext cx="6970367" cy="3138451"/>
            <a:chOff x="4630216" y="3079476"/>
            <a:chExt cx="6970367" cy="2838934"/>
          </a:xfrm>
        </p:grpSpPr>
        <p:sp>
          <p:nvSpPr>
            <p:cNvPr id="8" name="Freeform 7">
              <a:extLst>
                <a:ext uri="{FF2B5EF4-FFF2-40B4-BE49-F238E27FC236}">
                  <a16:creationId xmlns:a16="http://schemas.microsoft.com/office/drawing/2014/main" id="{52A1B87D-17EB-17CE-69A8-75271EDCE23E}"/>
                </a:ext>
              </a:extLst>
            </p:cNvPr>
            <p:cNvSpPr/>
            <p:nvPr/>
          </p:nvSpPr>
          <p:spPr>
            <a:xfrm>
              <a:off x="4630216"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Advantages</a:t>
              </a:r>
            </a:p>
          </p:txBody>
        </p:sp>
        <p:sp>
          <p:nvSpPr>
            <p:cNvPr id="9" name="Freeform 8">
              <a:extLst>
                <a:ext uri="{FF2B5EF4-FFF2-40B4-BE49-F238E27FC236}">
                  <a16:creationId xmlns:a16="http://schemas.microsoft.com/office/drawing/2014/main" id="{4EBE37D4-0A45-A1D9-49E5-6C91ABD70667}"/>
                </a:ext>
              </a:extLst>
            </p:cNvPr>
            <p:cNvSpPr/>
            <p:nvPr/>
          </p:nvSpPr>
          <p:spPr>
            <a:xfrm>
              <a:off x="4630216"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latin typeface="Calibri" panose="020F0502020204030204" pitchFamily="34" charset="0"/>
                  <a:cs typeface="Calibri" panose="020F0502020204030204" pitchFamily="34" charset="0"/>
                </a:rPr>
                <a:t>It reduces overfitting in decision trees and helps to improve the accuracy</a:t>
              </a:r>
              <a:endParaRPr lang="en-GB" sz="1800" kern="1200" dirty="0">
                <a:latin typeface="Calibri" panose="020F0502020204030204" pitchFamily="34" charset="0"/>
                <a:cs typeface="Calibri" panose="020F0502020204030204" pitchFamily="34" charset="0"/>
              </a:endParaRPr>
            </a:p>
            <a:p>
              <a:pPr marL="171450" lvl="1" indent="-171450" algn="l" defTabSz="800100">
                <a:lnSpc>
                  <a:spcPct val="90000"/>
                </a:lnSpc>
                <a:spcBef>
                  <a:spcPct val="0"/>
                </a:spcBef>
                <a:spcAft>
                  <a:spcPct val="15000"/>
                </a:spcAft>
                <a:buChar char="•"/>
              </a:pPr>
              <a:r>
                <a:rPr lang="en-GB" sz="1800" kern="1200" dirty="0">
                  <a:latin typeface="Calibri" panose="020F0502020204030204" pitchFamily="34" charset="0"/>
                  <a:cs typeface="Calibri" panose="020F0502020204030204" pitchFamily="34" charset="0"/>
                </a:rPr>
                <a:t>It  doesn’t suffer from curse of dimensionality </a:t>
              </a:r>
            </a:p>
            <a:p>
              <a:pPr marL="171450" lvl="1" indent="-171450" algn="l" defTabSz="800100">
                <a:lnSpc>
                  <a:spcPct val="90000"/>
                </a:lnSpc>
                <a:spcBef>
                  <a:spcPct val="0"/>
                </a:spcBef>
                <a:spcAft>
                  <a:spcPct val="15000"/>
                </a:spcAft>
                <a:buChar char="•"/>
              </a:pPr>
              <a:r>
                <a:rPr lang="en-IN" sz="1800" b="0" i="0" kern="1200" dirty="0">
                  <a:latin typeface="Calibri" panose="020F0502020204030204" pitchFamily="34" charset="0"/>
                  <a:cs typeface="Calibri" panose="020F0502020204030204" pitchFamily="34" charset="0"/>
                </a:rPr>
                <a:t>Normalising of data is not required</a:t>
              </a:r>
              <a:endParaRPr lang="en-GB" sz="1800" kern="1200" dirty="0">
                <a:latin typeface="Calibri" panose="020F0502020204030204" pitchFamily="34" charset="0"/>
                <a:cs typeface="Calibri" panose="020F0502020204030204" pitchFamily="34" charset="0"/>
              </a:endParaRPr>
            </a:p>
          </p:txBody>
        </p:sp>
        <p:sp>
          <p:nvSpPr>
            <p:cNvPr id="10" name="Freeform 9">
              <a:extLst>
                <a:ext uri="{FF2B5EF4-FFF2-40B4-BE49-F238E27FC236}">
                  <a16:creationId xmlns:a16="http://schemas.microsoft.com/office/drawing/2014/main" id="{DF943867-27C9-3565-1DCC-018E1D3C4F4A}"/>
                </a:ext>
              </a:extLst>
            </p:cNvPr>
            <p:cNvSpPr/>
            <p:nvPr/>
          </p:nvSpPr>
          <p:spPr>
            <a:xfrm>
              <a:off x="8202648"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Disadvantages</a:t>
              </a:r>
              <a:r>
                <a:rPr lang="en-GB" sz="3800" kern="1200" dirty="0">
                  <a:latin typeface="Calibri" panose="020F0502020204030204" pitchFamily="34" charset="0"/>
                  <a:cs typeface="Calibri" panose="020F0502020204030204" pitchFamily="34" charset="0"/>
                </a:rPr>
                <a:t> </a:t>
              </a:r>
            </a:p>
          </p:txBody>
        </p:sp>
        <p:sp>
          <p:nvSpPr>
            <p:cNvPr id="11" name="Freeform 10">
              <a:extLst>
                <a:ext uri="{FF2B5EF4-FFF2-40B4-BE49-F238E27FC236}">
                  <a16:creationId xmlns:a16="http://schemas.microsoft.com/office/drawing/2014/main" id="{6BC9442B-F56E-1E95-B936-10400B0199E7}"/>
                </a:ext>
              </a:extLst>
            </p:cNvPr>
            <p:cNvSpPr/>
            <p:nvPr/>
          </p:nvSpPr>
          <p:spPr>
            <a:xfrm>
              <a:off x="8202647"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latin typeface="Calibri" panose="020F0502020204030204" pitchFamily="34" charset="0"/>
                  <a:cs typeface="Calibri" panose="020F0502020204030204" pitchFamily="34" charset="0"/>
                </a:rPr>
                <a:t>Due to the ensemble of decision trees, it also suffers interpretability</a:t>
              </a:r>
              <a:endParaRPr lang="en-GB" sz="18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31332363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03762"/>
            <a:ext cx="10515600" cy="716700"/>
          </a:xfrm>
        </p:spPr>
        <p:txBody>
          <a:bodyPr>
            <a:normAutofit fontScale="90000"/>
          </a:bodyPr>
          <a:lstStyle/>
          <a:p>
            <a:r>
              <a:rPr lang="en-US" b="1" dirty="0">
                <a:latin typeface="Calibri Light" panose="020F0302020204030204" pitchFamily="34" charset="0"/>
                <a:cs typeface="Calibri Light" panose="020F0302020204030204" pitchFamily="34" charset="0"/>
              </a:rPr>
              <a:t>Random Forest Classifier Hyper-Parameter Tuning</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26</a:t>
            </a:fld>
            <a:endParaRPr/>
          </a:p>
        </p:txBody>
      </p:sp>
      <p:sp>
        <p:nvSpPr>
          <p:cNvPr id="32" name="TextBox 31">
            <a:extLst>
              <a:ext uri="{FF2B5EF4-FFF2-40B4-BE49-F238E27FC236}">
                <a16:creationId xmlns:a16="http://schemas.microsoft.com/office/drawing/2014/main" id="{590699F5-0051-45E9-A34C-48E721904F4B}"/>
              </a:ext>
            </a:extLst>
          </p:cNvPr>
          <p:cNvSpPr txBox="1"/>
          <p:nvPr/>
        </p:nvSpPr>
        <p:spPr>
          <a:xfrm>
            <a:off x="2154186" y="3837291"/>
            <a:ext cx="176522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Time Taken(Hours)</a:t>
            </a:r>
          </a:p>
        </p:txBody>
      </p:sp>
      <p:pic>
        <p:nvPicPr>
          <p:cNvPr id="10" name="Picture 9" descr="Graphical user interface, text&#10;&#10;Description automatically generated">
            <a:extLst>
              <a:ext uri="{FF2B5EF4-FFF2-40B4-BE49-F238E27FC236}">
                <a16:creationId xmlns:a16="http://schemas.microsoft.com/office/drawing/2014/main" id="{A65DD58F-019F-B69D-CD62-0B600455D22A}"/>
              </a:ext>
            </a:extLst>
          </p:cNvPr>
          <p:cNvPicPr>
            <a:picLocks noChangeAspect="1"/>
          </p:cNvPicPr>
          <p:nvPr/>
        </p:nvPicPr>
        <p:blipFill>
          <a:blip r:embed="rId3"/>
          <a:stretch>
            <a:fillRect/>
          </a:stretch>
        </p:blipFill>
        <p:spPr>
          <a:xfrm>
            <a:off x="6307281" y="920462"/>
            <a:ext cx="5747658" cy="2089418"/>
          </a:xfrm>
          <a:prstGeom prst="rect">
            <a:avLst/>
          </a:prstGeom>
          <a:ln w="12700">
            <a:solidFill>
              <a:schemeClr val="accent2"/>
            </a:solidFill>
          </a:ln>
        </p:spPr>
      </p:pic>
      <p:pic>
        <p:nvPicPr>
          <p:cNvPr id="1026" name="Picture 2">
            <a:extLst>
              <a:ext uri="{FF2B5EF4-FFF2-40B4-BE49-F238E27FC236}">
                <a16:creationId xmlns:a16="http://schemas.microsoft.com/office/drawing/2014/main" id="{583FD179-CAC7-1B3F-4565-B5CB38842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711" y="3087584"/>
            <a:ext cx="5688227" cy="3290053"/>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56F096B2-39BF-0A83-E90A-1FE2A17D056C}"/>
              </a:ext>
            </a:extLst>
          </p:cNvPr>
          <p:cNvPicPr>
            <a:picLocks noChangeAspect="1"/>
          </p:cNvPicPr>
          <p:nvPr/>
        </p:nvPicPr>
        <p:blipFill>
          <a:blip r:embed="rId5"/>
          <a:stretch>
            <a:fillRect/>
          </a:stretch>
        </p:blipFill>
        <p:spPr>
          <a:xfrm>
            <a:off x="311024" y="924132"/>
            <a:ext cx="5784976" cy="2096577"/>
          </a:xfrm>
          <a:prstGeom prst="rect">
            <a:avLst/>
          </a:prstGeom>
          <a:ln w="12700">
            <a:solidFill>
              <a:schemeClr val="accent2"/>
            </a:solidFill>
          </a:ln>
        </p:spPr>
      </p:pic>
      <p:pic>
        <p:nvPicPr>
          <p:cNvPr id="8" name="Picture 7" descr="Text&#10;&#10;Description automatically generated">
            <a:extLst>
              <a:ext uri="{FF2B5EF4-FFF2-40B4-BE49-F238E27FC236}">
                <a16:creationId xmlns:a16="http://schemas.microsoft.com/office/drawing/2014/main" id="{DA930D6B-08F8-B070-E80C-47D8B3ACC567}"/>
              </a:ext>
            </a:extLst>
          </p:cNvPr>
          <p:cNvPicPr>
            <a:picLocks noChangeAspect="1"/>
          </p:cNvPicPr>
          <p:nvPr/>
        </p:nvPicPr>
        <p:blipFill>
          <a:blip r:embed="rId6"/>
          <a:stretch>
            <a:fillRect/>
          </a:stretch>
        </p:blipFill>
        <p:spPr>
          <a:xfrm>
            <a:off x="311024" y="4169357"/>
            <a:ext cx="5784976" cy="1547939"/>
          </a:xfrm>
          <a:prstGeom prst="rect">
            <a:avLst/>
          </a:prstGeom>
          <a:ln w="12700">
            <a:solidFill>
              <a:schemeClr val="accent2"/>
            </a:solidFill>
          </a:ln>
        </p:spPr>
      </p:pic>
    </p:spTree>
    <p:extLst>
      <p:ext uri="{BB962C8B-B14F-4D97-AF65-F5344CB8AC3E}">
        <p14:creationId xmlns:p14="http://schemas.microsoft.com/office/powerpoint/2010/main" val="56089976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38183"/>
            <a:ext cx="10515600" cy="716700"/>
          </a:xfrm>
        </p:spPr>
        <p:txBody>
          <a:bodyPr>
            <a:normAutofit/>
          </a:bodyPr>
          <a:lstStyle/>
          <a:p>
            <a:r>
              <a:rPr lang="en-US" b="1" dirty="0">
                <a:latin typeface="Calibri Light" panose="020F0302020204030204" pitchFamily="34" charset="0"/>
                <a:cs typeface="Calibri Light" panose="020F0302020204030204" pitchFamily="34" charset="0"/>
              </a:rPr>
              <a:t>Ada Boost Classifier</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27</a:t>
            </a:fld>
            <a:endParaRPr/>
          </a:p>
        </p:txBody>
      </p:sp>
      <p:sp>
        <p:nvSpPr>
          <p:cNvPr id="2" name="Text Placeholder 4">
            <a:extLst>
              <a:ext uri="{FF2B5EF4-FFF2-40B4-BE49-F238E27FC236}">
                <a16:creationId xmlns:a16="http://schemas.microsoft.com/office/drawing/2014/main" id="{BF489458-525E-5955-3D6B-53AEDB46B764}"/>
              </a:ext>
            </a:extLst>
          </p:cNvPr>
          <p:cNvSpPr>
            <a:spLocks noGrp="1"/>
          </p:cNvSpPr>
          <p:nvPr>
            <p:ph type="body" idx="1"/>
          </p:nvPr>
        </p:nvSpPr>
        <p:spPr>
          <a:xfrm>
            <a:off x="574220" y="1071594"/>
            <a:ext cx="10515600" cy="1518680"/>
          </a:xfrm>
        </p:spPr>
        <p:txBody>
          <a:bodyPr>
            <a:normAutofit fontScale="92500" lnSpcReduction="20000"/>
          </a:bodyPr>
          <a:lstStyle/>
          <a:p>
            <a:r>
              <a:rPr lang="en-IN" sz="1800" dirty="0">
                <a:latin typeface="Calibri" panose="020F0502020204030204" pitchFamily="34" charset="0"/>
                <a:cs typeface="Calibri" panose="020F0502020204030204" pitchFamily="34" charset="0"/>
              </a:rPr>
              <a:t>B</a:t>
            </a:r>
            <a:r>
              <a:rPr lang="en-IN" sz="1800" b="0" i="0" u="none" strike="noStrike" dirty="0">
                <a:solidFill>
                  <a:srgbClr val="000000"/>
                </a:solidFill>
                <a:effectLst/>
                <a:latin typeface="Calibri" panose="020F0502020204030204" pitchFamily="34" charset="0"/>
                <a:cs typeface="Calibri" panose="020F0502020204030204" pitchFamily="34" charset="0"/>
              </a:rPr>
              <a:t>ased on concept that weak learners combine to form strong learners</a:t>
            </a:r>
            <a:endParaRPr lang="en-IN" sz="2400" dirty="0">
              <a:latin typeface="Calibri" panose="020F0502020204030204" pitchFamily="34" charset="0"/>
              <a:cs typeface="Calibri" panose="020F0502020204030204" pitchFamily="34" charset="0"/>
            </a:endParaRPr>
          </a:p>
          <a:p>
            <a:r>
              <a:rPr lang="en-IN" sz="1800" b="0" i="0" u="none" strike="noStrike" dirty="0">
                <a:solidFill>
                  <a:srgbClr val="000000"/>
                </a:solidFill>
                <a:effectLst/>
                <a:latin typeface="Calibri" panose="020F0502020204030204" pitchFamily="34" charset="0"/>
                <a:cs typeface="Calibri" panose="020F0502020204030204" pitchFamily="34" charset="0"/>
              </a:rPr>
              <a:t>Each model is trained sequentially, and the model tries to correct the wrongly predicted values by predecessor by tweaking the weight</a:t>
            </a:r>
            <a:endParaRPr lang="en-IN" sz="2400" b="0" i="0" u="none" strike="noStrike" dirty="0">
              <a:solidFill>
                <a:srgbClr val="000000"/>
              </a:solidFill>
              <a:effectLst/>
              <a:latin typeface="Calibri" panose="020F0502020204030204" pitchFamily="34" charset="0"/>
              <a:cs typeface="Calibri" panose="020F0502020204030204" pitchFamily="34" charset="0"/>
            </a:endParaRPr>
          </a:p>
          <a:p>
            <a:r>
              <a:rPr lang="en-IN" sz="1800" b="0" i="0" u="none" strike="noStrike" dirty="0">
                <a:solidFill>
                  <a:srgbClr val="000000"/>
                </a:solidFill>
                <a:effectLst/>
                <a:latin typeface="Calibri" panose="020F0502020204030204" pitchFamily="34" charset="0"/>
                <a:cs typeface="Calibri" panose="020F0502020204030204" pitchFamily="34" charset="0"/>
              </a:rPr>
              <a:t>In classifier, the values is predicted based on majority voting</a:t>
            </a:r>
          </a:p>
          <a:p>
            <a:r>
              <a:rPr lang="en-IN" sz="1800" dirty="0">
                <a:latin typeface="Calibri" panose="020F0502020204030204" pitchFamily="34" charset="0"/>
                <a:cs typeface="Calibri" panose="020F0502020204030204" pitchFamily="34" charset="0"/>
              </a:rPr>
              <a:t>E</a:t>
            </a:r>
            <a:r>
              <a:rPr lang="en-IN" sz="1800" b="0" i="0" u="none" strike="noStrike" dirty="0">
                <a:solidFill>
                  <a:srgbClr val="000000"/>
                </a:solidFill>
                <a:effectLst/>
                <a:latin typeface="Calibri" panose="020F0502020204030204" pitchFamily="34" charset="0"/>
                <a:cs typeface="Calibri" panose="020F0502020204030204" pitchFamily="34" charset="0"/>
              </a:rPr>
              <a:t>ach estimator has weightage ‘alpha’ in final prediction which depend on the error rate of the estimator</a:t>
            </a:r>
            <a:endParaRPr lang="en-US" sz="24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3848EA90-9B45-7E32-E1B4-7F1637FAC18C}"/>
              </a:ext>
            </a:extLst>
          </p:cNvPr>
          <p:cNvGrpSpPr/>
          <p:nvPr/>
        </p:nvGrpSpPr>
        <p:grpSpPr>
          <a:xfrm>
            <a:off x="205593" y="3312859"/>
            <a:ext cx="5432612" cy="2355913"/>
            <a:chOff x="4630216" y="3079476"/>
            <a:chExt cx="6970367" cy="2838934"/>
          </a:xfrm>
        </p:grpSpPr>
        <p:sp>
          <p:nvSpPr>
            <p:cNvPr id="8" name="Freeform 7">
              <a:extLst>
                <a:ext uri="{FF2B5EF4-FFF2-40B4-BE49-F238E27FC236}">
                  <a16:creationId xmlns:a16="http://schemas.microsoft.com/office/drawing/2014/main" id="{52A1B87D-17EB-17CE-69A8-75271EDCE23E}"/>
                </a:ext>
              </a:extLst>
            </p:cNvPr>
            <p:cNvSpPr/>
            <p:nvPr/>
          </p:nvSpPr>
          <p:spPr>
            <a:xfrm>
              <a:off x="4630216"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a:ln>
              <a:solidFill>
                <a:srgbClr val="ED7D3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Advantages</a:t>
              </a:r>
            </a:p>
          </p:txBody>
        </p:sp>
        <p:sp>
          <p:nvSpPr>
            <p:cNvPr id="9" name="Freeform 8">
              <a:extLst>
                <a:ext uri="{FF2B5EF4-FFF2-40B4-BE49-F238E27FC236}">
                  <a16:creationId xmlns:a16="http://schemas.microsoft.com/office/drawing/2014/main" id="{4EBE37D4-0A45-A1D9-49E5-6C91ABD70667}"/>
                </a:ext>
              </a:extLst>
            </p:cNvPr>
            <p:cNvSpPr/>
            <p:nvPr/>
          </p:nvSpPr>
          <p:spPr>
            <a:xfrm>
              <a:off x="4630216"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latin typeface="Calibri" panose="020F0502020204030204" pitchFamily="34" charset="0"/>
                  <a:cs typeface="Calibri" panose="020F0502020204030204" pitchFamily="34" charset="0"/>
                </a:rPr>
                <a:t>Less prone to overfitting as the input parameters are not jointly optimized</a:t>
              </a:r>
              <a:endParaRPr lang="en-GB" sz="1800" kern="1200" dirty="0">
                <a:latin typeface="Calibri" panose="020F0502020204030204" pitchFamily="34" charset="0"/>
                <a:cs typeface="Calibri" panose="020F0502020204030204" pitchFamily="34" charset="0"/>
              </a:endParaRPr>
            </a:p>
          </p:txBody>
        </p:sp>
        <p:sp>
          <p:nvSpPr>
            <p:cNvPr id="10" name="Freeform 9">
              <a:extLst>
                <a:ext uri="{FF2B5EF4-FFF2-40B4-BE49-F238E27FC236}">
                  <a16:creationId xmlns:a16="http://schemas.microsoft.com/office/drawing/2014/main" id="{DF943867-27C9-3565-1DCC-018E1D3C4F4A}"/>
                </a:ext>
              </a:extLst>
            </p:cNvPr>
            <p:cNvSpPr/>
            <p:nvPr/>
          </p:nvSpPr>
          <p:spPr>
            <a:xfrm>
              <a:off x="8202649" y="3079476"/>
              <a:ext cx="3397934" cy="725278"/>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Disadvantages</a:t>
              </a:r>
              <a:r>
                <a:rPr lang="en-GB" sz="3800" kern="1200" dirty="0">
                  <a:latin typeface="Calibri" panose="020F0502020204030204" pitchFamily="34" charset="0"/>
                  <a:cs typeface="Calibri" panose="020F0502020204030204" pitchFamily="34" charset="0"/>
                </a:rPr>
                <a:t> </a:t>
              </a:r>
            </a:p>
          </p:txBody>
        </p:sp>
        <p:sp>
          <p:nvSpPr>
            <p:cNvPr id="11" name="Freeform 10">
              <a:extLst>
                <a:ext uri="{FF2B5EF4-FFF2-40B4-BE49-F238E27FC236}">
                  <a16:creationId xmlns:a16="http://schemas.microsoft.com/office/drawing/2014/main" id="{6BC9442B-F56E-1E95-B936-10400B0199E7}"/>
                </a:ext>
              </a:extLst>
            </p:cNvPr>
            <p:cNvSpPr/>
            <p:nvPr/>
          </p:nvSpPr>
          <p:spPr>
            <a:xfrm>
              <a:off x="8202647"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latin typeface="Calibri" panose="020F0502020204030204" pitchFamily="34" charset="0"/>
                  <a:cs typeface="Calibri" panose="020F0502020204030204" pitchFamily="34" charset="0"/>
                </a:rPr>
                <a:t>It is sensitive to noisy data and outliers </a:t>
              </a:r>
            </a:p>
          </p:txBody>
        </p:sp>
      </p:grpSp>
      <p:pic>
        <p:nvPicPr>
          <p:cNvPr id="5124" name="Picture 4">
            <a:extLst>
              <a:ext uri="{FF2B5EF4-FFF2-40B4-BE49-F238E27FC236}">
                <a16:creationId xmlns:a16="http://schemas.microsoft.com/office/drawing/2014/main" id="{0BD078B9-5419-04D2-7BE7-5F86070C2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645" y="2850782"/>
            <a:ext cx="6155762" cy="3280069"/>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9447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03762"/>
            <a:ext cx="10515600" cy="716700"/>
          </a:xfrm>
        </p:spPr>
        <p:txBody>
          <a:bodyPr>
            <a:normAutofit/>
          </a:bodyPr>
          <a:lstStyle/>
          <a:p>
            <a:r>
              <a:rPr lang="en-US" b="1" dirty="0">
                <a:latin typeface="Calibri Light" panose="020F0302020204030204" pitchFamily="34" charset="0"/>
                <a:cs typeface="Calibri Light" panose="020F0302020204030204" pitchFamily="34" charset="0"/>
              </a:rPr>
              <a:t>Ada Boost Classifier Hyper-Parameter Tuning</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28</a:t>
            </a:fld>
            <a:endParaRPr/>
          </a:p>
        </p:txBody>
      </p:sp>
      <p:sp>
        <p:nvSpPr>
          <p:cNvPr id="12" name="TextBox 11">
            <a:extLst>
              <a:ext uri="{FF2B5EF4-FFF2-40B4-BE49-F238E27FC236}">
                <a16:creationId xmlns:a16="http://schemas.microsoft.com/office/drawing/2014/main" id="{F5266F8C-91EA-5808-4FE6-5440F6B2B084}"/>
              </a:ext>
            </a:extLst>
          </p:cNvPr>
          <p:cNvSpPr txBox="1"/>
          <p:nvPr/>
        </p:nvSpPr>
        <p:spPr>
          <a:xfrm>
            <a:off x="2069119" y="2554953"/>
            <a:ext cx="167706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Time Taken(Mins)</a:t>
            </a:r>
          </a:p>
        </p:txBody>
      </p:sp>
      <p:sp>
        <p:nvSpPr>
          <p:cNvPr id="14" name="Rectangle 13">
            <a:extLst>
              <a:ext uri="{FF2B5EF4-FFF2-40B4-BE49-F238E27FC236}">
                <a16:creationId xmlns:a16="http://schemas.microsoft.com/office/drawing/2014/main" id="{A94D825B-E414-6A97-495D-3D759A6F57EB}"/>
              </a:ext>
            </a:extLst>
          </p:cNvPr>
          <p:cNvSpPr/>
          <p:nvPr/>
        </p:nvSpPr>
        <p:spPr>
          <a:xfrm>
            <a:off x="421450" y="1227833"/>
            <a:ext cx="5673987" cy="120368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7F1FD33-E4A9-CB38-9AE4-200E6F115501}"/>
              </a:ext>
            </a:extLst>
          </p:cNvPr>
          <p:cNvPicPr>
            <a:picLocks noChangeAspect="1"/>
          </p:cNvPicPr>
          <p:nvPr/>
        </p:nvPicPr>
        <p:blipFill>
          <a:blip r:embed="rId3"/>
          <a:stretch>
            <a:fillRect/>
          </a:stretch>
        </p:blipFill>
        <p:spPr>
          <a:xfrm>
            <a:off x="421450" y="1220663"/>
            <a:ext cx="5673987" cy="303683"/>
          </a:xfrm>
          <a:prstGeom prst="rect">
            <a:avLst/>
          </a:prstGeom>
        </p:spPr>
      </p:pic>
      <p:pic>
        <p:nvPicPr>
          <p:cNvPr id="19" name="Picture 18" descr="Graphical user interface, application, table&#10;&#10;Description automatically generated">
            <a:extLst>
              <a:ext uri="{FF2B5EF4-FFF2-40B4-BE49-F238E27FC236}">
                <a16:creationId xmlns:a16="http://schemas.microsoft.com/office/drawing/2014/main" id="{4D6BDD78-A3CC-B85D-5591-601E04C3238E}"/>
              </a:ext>
            </a:extLst>
          </p:cNvPr>
          <p:cNvPicPr>
            <a:picLocks noChangeAspect="1"/>
          </p:cNvPicPr>
          <p:nvPr/>
        </p:nvPicPr>
        <p:blipFill>
          <a:blip r:embed="rId4"/>
          <a:stretch>
            <a:fillRect/>
          </a:stretch>
        </p:blipFill>
        <p:spPr>
          <a:xfrm>
            <a:off x="371845" y="4399694"/>
            <a:ext cx="5773195" cy="2055639"/>
          </a:xfrm>
          <a:prstGeom prst="rect">
            <a:avLst/>
          </a:prstGeom>
          <a:ln w="12700">
            <a:solidFill>
              <a:schemeClr val="accent2"/>
            </a:solidFill>
          </a:ln>
        </p:spPr>
      </p:pic>
      <p:pic>
        <p:nvPicPr>
          <p:cNvPr id="2050" name="Picture 2">
            <a:extLst>
              <a:ext uri="{FF2B5EF4-FFF2-40B4-BE49-F238E27FC236}">
                <a16:creationId xmlns:a16="http://schemas.microsoft.com/office/drawing/2014/main" id="{C345192D-C59A-8A01-E0B5-32A3DECEC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9449" y="1627352"/>
            <a:ext cx="4310371" cy="4121093"/>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extLst>
              <a:ext uri="{FF2B5EF4-FFF2-40B4-BE49-F238E27FC236}">
                <a16:creationId xmlns:a16="http://schemas.microsoft.com/office/drawing/2014/main" id="{84DBAC33-55F0-9CE7-75E1-F773911B1ED1}"/>
              </a:ext>
            </a:extLst>
          </p:cNvPr>
          <p:cNvPicPr>
            <a:picLocks noChangeAspect="1"/>
          </p:cNvPicPr>
          <p:nvPr/>
        </p:nvPicPr>
        <p:blipFill>
          <a:blip r:embed="rId6"/>
          <a:stretch>
            <a:fillRect/>
          </a:stretch>
        </p:blipFill>
        <p:spPr>
          <a:xfrm>
            <a:off x="421450" y="1524346"/>
            <a:ext cx="5673987" cy="907169"/>
          </a:xfrm>
          <a:prstGeom prst="rect">
            <a:avLst/>
          </a:prstGeom>
        </p:spPr>
      </p:pic>
      <p:pic>
        <p:nvPicPr>
          <p:cNvPr id="6" name="Picture 5" descr="Text&#10;&#10;Description automatically generated">
            <a:extLst>
              <a:ext uri="{FF2B5EF4-FFF2-40B4-BE49-F238E27FC236}">
                <a16:creationId xmlns:a16="http://schemas.microsoft.com/office/drawing/2014/main" id="{4BE22A93-DAA4-E07B-C75B-A5C5EAB4CE64}"/>
              </a:ext>
            </a:extLst>
          </p:cNvPr>
          <p:cNvPicPr>
            <a:picLocks noChangeAspect="1"/>
          </p:cNvPicPr>
          <p:nvPr/>
        </p:nvPicPr>
        <p:blipFill>
          <a:blip r:embed="rId7"/>
          <a:stretch>
            <a:fillRect/>
          </a:stretch>
        </p:blipFill>
        <p:spPr>
          <a:xfrm>
            <a:off x="371845" y="2839009"/>
            <a:ext cx="5773195" cy="1364856"/>
          </a:xfrm>
          <a:prstGeom prst="rect">
            <a:avLst/>
          </a:prstGeom>
          <a:ln w="12700">
            <a:solidFill>
              <a:schemeClr val="accent2"/>
            </a:solidFill>
          </a:ln>
        </p:spPr>
      </p:pic>
    </p:spTree>
    <p:extLst>
      <p:ext uri="{BB962C8B-B14F-4D97-AF65-F5344CB8AC3E}">
        <p14:creationId xmlns:p14="http://schemas.microsoft.com/office/powerpoint/2010/main" val="26221498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38183"/>
            <a:ext cx="10515600" cy="716700"/>
          </a:xfrm>
        </p:spPr>
        <p:txBody>
          <a:bodyPr>
            <a:normAutofit/>
          </a:bodyPr>
          <a:lstStyle/>
          <a:p>
            <a:r>
              <a:rPr lang="en-US" b="1" dirty="0">
                <a:latin typeface="Calibri Light" panose="020F0302020204030204" pitchFamily="34" charset="0"/>
                <a:cs typeface="Calibri Light" panose="020F0302020204030204" pitchFamily="34" charset="0"/>
              </a:rPr>
              <a:t>Gradient Boosting Classifier</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29</a:t>
            </a:fld>
            <a:endParaRPr/>
          </a:p>
        </p:txBody>
      </p:sp>
      <p:sp>
        <p:nvSpPr>
          <p:cNvPr id="2" name="Text Placeholder 4">
            <a:extLst>
              <a:ext uri="{FF2B5EF4-FFF2-40B4-BE49-F238E27FC236}">
                <a16:creationId xmlns:a16="http://schemas.microsoft.com/office/drawing/2014/main" id="{BF489458-525E-5955-3D6B-53AEDB46B764}"/>
              </a:ext>
            </a:extLst>
          </p:cNvPr>
          <p:cNvSpPr>
            <a:spLocks noGrp="1"/>
          </p:cNvSpPr>
          <p:nvPr>
            <p:ph type="body" idx="1"/>
          </p:nvPr>
        </p:nvSpPr>
        <p:spPr>
          <a:xfrm>
            <a:off x="574220" y="907471"/>
            <a:ext cx="10515600" cy="3448436"/>
          </a:xfrm>
        </p:spPr>
        <p:txBody>
          <a:bodyPr>
            <a:normAutofit/>
          </a:bodyPr>
          <a:lstStyle/>
          <a:p>
            <a:r>
              <a:rPr lang="en-IN" sz="1600" b="0" i="0" u="none" strike="noStrike" dirty="0">
                <a:solidFill>
                  <a:srgbClr val="000000"/>
                </a:solidFill>
                <a:effectLst/>
                <a:latin typeface="Calibri" panose="020F0502020204030204" pitchFamily="34" charset="0"/>
                <a:cs typeface="Calibri" panose="020F0502020204030204" pitchFamily="34" charset="0"/>
              </a:rPr>
              <a:t>Each model is trained using residual errors of its predecessor as labels</a:t>
            </a:r>
            <a:r>
              <a:rPr lang="en-US" sz="1600" dirty="0">
                <a:latin typeface="Calibri" panose="020F0502020204030204" pitchFamily="34" charset="0"/>
                <a:cs typeface="Calibri" panose="020F0502020204030204" pitchFamily="34" charset="0"/>
              </a:rPr>
              <a:t> and tries to correct the error produced by predecessor</a:t>
            </a:r>
          </a:p>
          <a:p>
            <a:r>
              <a:rPr lang="en-IN" sz="1600" b="0" i="0" u="none" strike="noStrike" dirty="0">
                <a:solidFill>
                  <a:srgbClr val="000000"/>
                </a:solidFill>
                <a:effectLst/>
                <a:latin typeface="Calibri" panose="020F0502020204030204" pitchFamily="34" charset="0"/>
                <a:cs typeface="Calibri" panose="020F0502020204030204" pitchFamily="34" charset="0"/>
              </a:rPr>
              <a:t>In classifier, algorithm calculates the log of odds of target variable and the logits are converted into probabilities in order to make the prediction </a:t>
            </a:r>
          </a:p>
          <a:p>
            <a:r>
              <a:rPr lang="en-IN" sz="1600" b="0" i="0" u="none" strike="noStrike" dirty="0">
                <a:solidFill>
                  <a:srgbClr val="000000"/>
                </a:solidFill>
                <a:effectLst/>
                <a:latin typeface="Calibri" panose="020F0502020204030204" pitchFamily="34" charset="0"/>
                <a:cs typeface="Calibri" panose="020F0502020204030204" pitchFamily="34" charset="0"/>
              </a:rPr>
              <a:t>For each instance, it calculates the residuals i.e., observed values minus the predicted value</a:t>
            </a:r>
          </a:p>
        </p:txBody>
      </p:sp>
      <p:grpSp>
        <p:nvGrpSpPr>
          <p:cNvPr id="16" name="Group 15">
            <a:extLst>
              <a:ext uri="{FF2B5EF4-FFF2-40B4-BE49-F238E27FC236}">
                <a16:creationId xmlns:a16="http://schemas.microsoft.com/office/drawing/2014/main" id="{7953361A-F5E9-470E-218E-F84DA9DBD7D1}"/>
              </a:ext>
            </a:extLst>
          </p:cNvPr>
          <p:cNvGrpSpPr/>
          <p:nvPr/>
        </p:nvGrpSpPr>
        <p:grpSpPr>
          <a:xfrm>
            <a:off x="663388" y="2891705"/>
            <a:ext cx="5432612" cy="3083768"/>
            <a:chOff x="4630216" y="3079476"/>
            <a:chExt cx="6970367" cy="2838934"/>
          </a:xfrm>
        </p:grpSpPr>
        <p:sp>
          <p:nvSpPr>
            <p:cNvPr id="17" name="Freeform 16">
              <a:extLst>
                <a:ext uri="{FF2B5EF4-FFF2-40B4-BE49-F238E27FC236}">
                  <a16:creationId xmlns:a16="http://schemas.microsoft.com/office/drawing/2014/main" id="{029751FF-95FC-07A3-5DCE-CFEB40FF3C1E}"/>
                </a:ext>
              </a:extLst>
            </p:cNvPr>
            <p:cNvSpPr/>
            <p:nvPr/>
          </p:nvSpPr>
          <p:spPr>
            <a:xfrm>
              <a:off x="4630216"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Advantages</a:t>
              </a:r>
            </a:p>
          </p:txBody>
        </p:sp>
        <p:sp>
          <p:nvSpPr>
            <p:cNvPr id="18" name="Freeform 17">
              <a:extLst>
                <a:ext uri="{FF2B5EF4-FFF2-40B4-BE49-F238E27FC236}">
                  <a16:creationId xmlns:a16="http://schemas.microsoft.com/office/drawing/2014/main" id="{1F19F849-1110-6B1B-EFEC-B5C84BBF3482}"/>
                </a:ext>
              </a:extLst>
            </p:cNvPr>
            <p:cNvSpPr/>
            <p:nvPr/>
          </p:nvSpPr>
          <p:spPr>
            <a:xfrm>
              <a:off x="4630216"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600" b="0" i="0" kern="1200" dirty="0">
                  <a:latin typeface="Calibri" panose="020F0502020204030204" pitchFamily="34" charset="0"/>
                  <a:cs typeface="Calibri" panose="020F0502020204030204" pitchFamily="34" charset="0"/>
                </a:rPr>
                <a:t>Its is flexible as it can optimized on several loss functions</a:t>
              </a:r>
            </a:p>
            <a:p>
              <a:pPr marL="171450" lvl="1" indent="-171450" algn="l" defTabSz="8001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It handles the missing data</a:t>
              </a:r>
            </a:p>
            <a:p>
              <a:pPr lvl="1" algn="l" defTabSz="800100">
                <a:lnSpc>
                  <a:spcPct val="90000"/>
                </a:lnSpc>
                <a:spcBef>
                  <a:spcPct val="0"/>
                </a:spcBef>
                <a:spcAft>
                  <a:spcPct val="15000"/>
                </a:spcAft>
              </a:pPr>
              <a:endParaRPr lang="en-GB" sz="1800" kern="1200" dirty="0">
                <a:latin typeface="Calibri" panose="020F0502020204030204" pitchFamily="34" charset="0"/>
                <a:cs typeface="Calibri" panose="020F0502020204030204" pitchFamily="34" charset="0"/>
              </a:endParaRPr>
            </a:p>
          </p:txBody>
        </p:sp>
        <p:sp>
          <p:nvSpPr>
            <p:cNvPr id="19" name="Freeform 18">
              <a:extLst>
                <a:ext uri="{FF2B5EF4-FFF2-40B4-BE49-F238E27FC236}">
                  <a16:creationId xmlns:a16="http://schemas.microsoft.com/office/drawing/2014/main" id="{A29C0AD9-73D9-F15E-1C61-C1A4CC725676}"/>
                </a:ext>
              </a:extLst>
            </p:cNvPr>
            <p:cNvSpPr/>
            <p:nvPr/>
          </p:nvSpPr>
          <p:spPr>
            <a:xfrm>
              <a:off x="8202649" y="3079476"/>
              <a:ext cx="3397934" cy="725278"/>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Disadvantages</a:t>
              </a:r>
              <a:r>
                <a:rPr lang="en-GB" sz="3800" kern="1200" dirty="0">
                  <a:latin typeface="Calibri" panose="020F0502020204030204" pitchFamily="34" charset="0"/>
                  <a:cs typeface="Calibri" panose="020F0502020204030204" pitchFamily="34" charset="0"/>
                </a:rPr>
                <a:t> </a:t>
              </a:r>
            </a:p>
          </p:txBody>
        </p:sp>
        <p:sp>
          <p:nvSpPr>
            <p:cNvPr id="20" name="Freeform 19">
              <a:extLst>
                <a:ext uri="{FF2B5EF4-FFF2-40B4-BE49-F238E27FC236}">
                  <a16:creationId xmlns:a16="http://schemas.microsoft.com/office/drawing/2014/main" id="{4BFF7DD8-9314-81CD-239B-4ADF678A18A1}"/>
                </a:ext>
              </a:extLst>
            </p:cNvPr>
            <p:cNvSpPr/>
            <p:nvPr/>
          </p:nvSpPr>
          <p:spPr>
            <a:xfrm>
              <a:off x="8202647"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algn="l">
                <a:buFont typeface="Arial" panose="020B0604020202020204" pitchFamily="34" charset="0"/>
                <a:buChar char="•"/>
              </a:pPr>
              <a:r>
                <a:rPr lang="en-IN" sz="1600" b="0" i="0" dirty="0">
                  <a:solidFill>
                    <a:srgbClr val="333333"/>
                  </a:solidFill>
                  <a:effectLst/>
                  <a:latin typeface="Calibri" panose="020F0502020204030204" pitchFamily="34" charset="0"/>
                  <a:cs typeface="Calibri" panose="020F0502020204030204" pitchFamily="34" charset="0"/>
                </a:rPr>
                <a:t>Gradient Boosting Models will continue improving to minimize all errors. This can overemphasize outliers and cause overfitting</a:t>
              </a:r>
            </a:p>
          </p:txBody>
        </p:sp>
      </p:grpSp>
      <p:pic>
        <p:nvPicPr>
          <p:cNvPr id="22" name="Picture 21" descr="Diagram&#10;&#10;Description automatically generated">
            <a:extLst>
              <a:ext uri="{FF2B5EF4-FFF2-40B4-BE49-F238E27FC236}">
                <a16:creationId xmlns:a16="http://schemas.microsoft.com/office/drawing/2014/main" id="{A4AB26DE-FFDC-A8F8-BD35-3525FAA7DD5D}"/>
              </a:ext>
            </a:extLst>
          </p:cNvPr>
          <p:cNvPicPr>
            <a:picLocks noChangeAspect="1"/>
          </p:cNvPicPr>
          <p:nvPr/>
        </p:nvPicPr>
        <p:blipFill>
          <a:blip r:embed="rId3"/>
          <a:stretch>
            <a:fillRect/>
          </a:stretch>
        </p:blipFill>
        <p:spPr>
          <a:xfrm>
            <a:off x="6721586" y="2703304"/>
            <a:ext cx="5086724" cy="3305205"/>
          </a:xfrm>
          <a:prstGeom prst="rect">
            <a:avLst/>
          </a:prstGeom>
          <a:ln w="12700">
            <a:solidFill>
              <a:schemeClr val="accent2"/>
            </a:solidFill>
          </a:ln>
        </p:spPr>
      </p:pic>
    </p:spTree>
    <p:extLst>
      <p:ext uri="{BB962C8B-B14F-4D97-AF65-F5344CB8AC3E}">
        <p14:creationId xmlns:p14="http://schemas.microsoft.com/office/powerpoint/2010/main" val="175523204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6512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Objective</a:t>
            </a:r>
          </a:p>
        </p:txBody>
      </p:sp>
      <p:sp>
        <p:nvSpPr>
          <p:cNvPr id="5" name="Text Placeholder 4">
            <a:extLst>
              <a:ext uri="{FF2B5EF4-FFF2-40B4-BE49-F238E27FC236}">
                <a16:creationId xmlns:a16="http://schemas.microsoft.com/office/drawing/2014/main" id="{C198F785-7416-8256-F7A9-C6AE6E0B2352}"/>
              </a:ext>
            </a:extLst>
          </p:cNvPr>
          <p:cNvSpPr>
            <a:spLocks noGrp="1"/>
          </p:cNvSpPr>
          <p:nvPr>
            <p:ph type="body" idx="1"/>
          </p:nvPr>
        </p:nvSpPr>
        <p:spPr>
          <a:xfrm>
            <a:off x="838200" y="1089164"/>
            <a:ext cx="10515600" cy="5087799"/>
          </a:xfrm>
        </p:spPr>
        <p:txBody>
          <a:bodyPr>
            <a:normAutofit/>
          </a:bodyPr>
          <a:lstStyle/>
          <a:p>
            <a:pPr>
              <a:spcBef>
                <a:spcPts val="0"/>
              </a:spcBef>
              <a:spcAft>
                <a:spcPts val="1200"/>
              </a:spcAft>
            </a:pPr>
            <a:r>
              <a:rPr lang="en-US" sz="2400" dirty="0">
                <a:effectLst/>
                <a:latin typeface="Calibri" panose="020F0502020204030204" pitchFamily="34" charset="0"/>
                <a:ea typeface="Calibri" panose="020F0502020204030204" pitchFamily="34" charset="0"/>
                <a:cs typeface="Calibri" panose="020F0502020204030204" pitchFamily="34" charset="0"/>
              </a:rPr>
              <a:t>Identify and visualize which factors contribute to customer churn.</a:t>
            </a:r>
          </a:p>
          <a:p>
            <a:pPr>
              <a:spcBef>
                <a:spcPts val="0"/>
              </a:spcBef>
              <a:spcAft>
                <a:spcPts val="1000"/>
              </a:spcAft>
            </a:pPr>
            <a:r>
              <a:rPr lang="en-US" sz="2400" dirty="0">
                <a:effectLst/>
                <a:latin typeface="Calibri" panose="020F0502020204030204" pitchFamily="34" charset="0"/>
                <a:ea typeface="Calibri" panose="020F0502020204030204" pitchFamily="34" charset="0"/>
                <a:cs typeface="Calibri" panose="020F0502020204030204" pitchFamily="34" charset="0"/>
              </a:rPr>
              <a:t>Build a prediction model using machine learning that will classify if a customer is going to churn or not.</a:t>
            </a:r>
          </a:p>
          <a:p>
            <a:pPr>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Based on different models’ performance choose a model that will be able to attach a probability to the churn which makes it easier for the customer service team to target those customers to prevent churn.</a:t>
            </a:r>
            <a:endParaRPr lang="en-US" sz="2400" dirty="0">
              <a:latin typeface="Calibri" panose="020F0502020204030204" pitchFamily="34" charset="0"/>
              <a:cs typeface="Calibri" panose="020F05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a:t>
            </a:fld>
            <a:endParaRPr/>
          </a:p>
        </p:txBody>
      </p:sp>
      <p:pic>
        <p:nvPicPr>
          <p:cNvPr id="8" name="Picture 7" descr="A picture containing sky, several&#10;&#10;Description automatically generated">
            <a:extLst>
              <a:ext uri="{FF2B5EF4-FFF2-40B4-BE49-F238E27FC236}">
                <a16:creationId xmlns:a16="http://schemas.microsoft.com/office/drawing/2014/main" id="{9AC81C92-5A49-4575-974A-BBC175E72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439" y="3590501"/>
            <a:ext cx="4031221" cy="2544708"/>
          </a:xfrm>
          <a:prstGeom prst="rect">
            <a:avLst/>
          </a:prstGeom>
        </p:spPr>
      </p:pic>
      <p:pic>
        <p:nvPicPr>
          <p:cNvPr id="17" name="Picture 16">
            <a:extLst>
              <a:ext uri="{FF2B5EF4-FFF2-40B4-BE49-F238E27FC236}">
                <a16:creationId xmlns:a16="http://schemas.microsoft.com/office/drawing/2014/main" id="{0AB087A3-70E5-57D6-69A0-8434FB1F6084}"/>
              </a:ext>
            </a:extLst>
          </p:cNvPr>
          <p:cNvPicPr>
            <a:picLocks noChangeAspect="1"/>
          </p:cNvPicPr>
          <p:nvPr/>
        </p:nvPicPr>
        <p:blipFill>
          <a:blip r:embed="rId4"/>
          <a:stretch>
            <a:fillRect/>
          </a:stretch>
        </p:blipFill>
        <p:spPr>
          <a:xfrm>
            <a:off x="300039" y="3405161"/>
            <a:ext cx="8066988" cy="2849468"/>
          </a:xfrm>
          <a:prstGeom prst="rect">
            <a:avLst/>
          </a:prstGeom>
        </p:spPr>
      </p:pic>
    </p:spTree>
    <p:extLst>
      <p:ext uri="{BB962C8B-B14F-4D97-AF65-F5344CB8AC3E}">
        <p14:creationId xmlns:p14="http://schemas.microsoft.com/office/powerpoint/2010/main" val="328058334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19" y="203762"/>
            <a:ext cx="11097827" cy="626523"/>
          </a:xfrm>
        </p:spPr>
        <p:txBody>
          <a:bodyPr>
            <a:normAutofit fontScale="90000"/>
          </a:bodyPr>
          <a:lstStyle/>
          <a:p>
            <a:r>
              <a:rPr lang="en-US" b="1" dirty="0">
                <a:latin typeface="Calibri Light" panose="020F0302020204030204" pitchFamily="34" charset="0"/>
                <a:cs typeface="Calibri Light" panose="020F0302020204030204" pitchFamily="34" charset="0"/>
              </a:rPr>
              <a:t>Gradient Boosting Classifier Hyper-Parameter Tuning</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30</a:t>
            </a:fld>
            <a:endParaRPr/>
          </a:p>
        </p:txBody>
      </p:sp>
      <p:sp>
        <p:nvSpPr>
          <p:cNvPr id="11" name="TextBox 10">
            <a:extLst>
              <a:ext uri="{FF2B5EF4-FFF2-40B4-BE49-F238E27FC236}">
                <a16:creationId xmlns:a16="http://schemas.microsoft.com/office/drawing/2014/main" id="{F9A91BE5-387A-DABD-EF3D-E88E8013153E}"/>
              </a:ext>
            </a:extLst>
          </p:cNvPr>
          <p:cNvSpPr txBox="1"/>
          <p:nvPr/>
        </p:nvSpPr>
        <p:spPr>
          <a:xfrm>
            <a:off x="2030760" y="3908102"/>
            <a:ext cx="176522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Time Taken(Hours)</a:t>
            </a:r>
          </a:p>
        </p:txBody>
      </p:sp>
      <p:sp>
        <p:nvSpPr>
          <p:cNvPr id="15" name="Rectangle 14">
            <a:extLst>
              <a:ext uri="{FF2B5EF4-FFF2-40B4-BE49-F238E27FC236}">
                <a16:creationId xmlns:a16="http://schemas.microsoft.com/office/drawing/2014/main" id="{BC33F6E8-E349-D6BA-DFD0-D3705B79E365}"/>
              </a:ext>
            </a:extLst>
          </p:cNvPr>
          <p:cNvSpPr/>
          <p:nvPr/>
        </p:nvSpPr>
        <p:spPr>
          <a:xfrm>
            <a:off x="297255" y="3813587"/>
            <a:ext cx="5825877" cy="193244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AF37CFE-8AD2-30F5-B483-B23194D5F778}"/>
              </a:ext>
            </a:extLst>
          </p:cNvPr>
          <p:cNvSpPr/>
          <p:nvPr/>
        </p:nvSpPr>
        <p:spPr>
          <a:xfrm>
            <a:off x="297255" y="1168839"/>
            <a:ext cx="5825877" cy="23096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8" name="Picture 17" descr="Graphical user interface, text, application, email&#10;&#10;Description automatically generated">
            <a:extLst>
              <a:ext uri="{FF2B5EF4-FFF2-40B4-BE49-F238E27FC236}">
                <a16:creationId xmlns:a16="http://schemas.microsoft.com/office/drawing/2014/main" id="{FA1682EC-294B-91ED-8C8D-BF06891BB317}"/>
              </a:ext>
            </a:extLst>
          </p:cNvPr>
          <p:cNvPicPr>
            <a:picLocks noChangeAspect="1"/>
          </p:cNvPicPr>
          <p:nvPr/>
        </p:nvPicPr>
        <p:blipFill>
          <a:blip r:embed="rId3"/>
          <a:stretch>
            <a:fillRect/>
          </a:stretch>
        </p:blipFill>
        <p:spPr>
          <a:xfrm>
            <a:off x="6367502" y="1168838"/>
            <a:ext cx="5570499" cy="2039403"/>
          </a:xfrm>
          <a:prstGeom prst="rect">
            <a:avLst/>
          </a:prstGeom>
        </p:spPr>
      </p:pic>
      <p:sp>
        <p:nvSpPr>
          <p:cNvPr id="19" name="Rectangle 18">
            <a:extLst>
              <a:ext uri="{FF2B5EF4-FFF2-40B4-BE49-F238E27FC236}">
                <a16:creationId xmlns:a16="http://schemas.microsoft.com/office/drawing/2014/main" id="{650C2605-32A4-0BAE-B4AB-C4F5EF61E17F}"/>
              </a:ext>
            </a:extLst>
          </p:cNvPr>
          <p:cNvSpPr/>
          <p:nvPr/>
        </p:nvSpPr>
        <p:spPr>
          <a:xfrm>
            <a:off x="6365174" y="1140406"/>
            <a:ext cx="5529571" cy="20678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074" name="Picture 2">
            <a:extLst>
              <a:ext uri="{FF2B5EF4-FFF2-40B4-BE49-F238E27FC236}">
                <a16:creationId xmlns:a16="http://schemas.microsoft.com/office/drawing/2014/main" id="{A8544070-E82A-CABE-F55F-1EE997105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938" y="3280091"/>
            <a:ext cx="4225882" cy="308929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EA984B9-4213-6707-65C8-B66C7C512979}"/>
              </a:ext>
            </a:extLst>
          </p:cNvPr>
          <p:cNvSpPr/>
          <p:nvPr/>
        </p:nvSpPr>
        <p:spPr>
          <a:xfrm>
            <a:off x="6840187" y="3236667"/>
            <a:ext cx="4249633" cy="313272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A0B7FAD0-0A4D-2331-EF93-A4CE77998F3A}"/>
              </a:ext>
            </a:extLst>
          </p:cNvPr>
          <p:cNvPicPr>
            <a:picLocks noChangeAspect="1"/>
          </p:cNvPicPr>
          <p:nvPr/>
        </p:nvPicPr>
        <p:blipFill>
          <a:blip r:embed="rId5"/>
          <a:stretch>
            <a:fillRect/>
          </a:stretch>
        </p:blipFill>
        <p:spPr>
          <a:xfrm>
            <a:off x="326480" y="1199231"/>
            <a:ext cx="5768939" cy="2195062"/>
          </a:xfrm>
          <a:prstGeom prst="rect">
            <a:avLst/>
          </a:prstGeom>
        </p:spPr>
      </p:pic>
      <p:pic>
        <p:nvPicPr>
          <p:cNvPr id="7" name="Picture 6" descr="Text&#10;&#10;Description automatically generated">
            <a:extLst>
              <a:ext uri="{FF2B5EF4-FFF2-40B4-BE49-F238E27FC236}">
                <a16:creationId xmlns:a16="http://schemas.microsoft.com/office/drawing/2014/main" id="{0A94F721-4592-2DB4-B6A8-D4214CB7800E}"/>
              </a:ext>
            </a:extLst>
          </p:cNvPr>
          <p:cNvPicPr>
            <a:picLocks noChangeAspect="1"/>
          </p:cNvPicPr>
          <p:nvPr/>
        </p:nvPicPr>
        <p:blipFill>
          <a:blip r:embed="rId6"/>
          <a:stretch>
            <a:fillRect/>
          </a:stretch>
        </p:blipFill>
        <p:spPr>
          <a:xfrm>
            <a:off x="326479" y="4187806"/>
            <a:ext cx="5768939" cy="1541063"/>
          </a:xfrm>
          <a:prstGeom prst="rect">
            <a:avLst/>
          </a:prstGeom>
        </p:spPr>
      </p:pic>
    </p:spTree>
    <p:extLst>
      <p:ext uri="{BB962C8B-B14F-4D97-AF65-F5344CB8AC3E}">
        <p14:creationId xmlns:p14="http://schemas.microsoft.com/office/powerpoint/2010/main" val="4998127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38183"/>
            <a:ext cx="10515600" cy="716700"/>
          </a:xfrm>
        </p:spPr>
        <p:txBody>
          <a:bodyPr>
            <a:normAutofit/>
          </a:bodyPr>
          <a:lstStyle/>
          <a:p>
            <a:r>
              <a:rPr lang="en-US" b="1" dirty="0" err="1">
                <a:latin typeface="Calibri Light" panose="020F0302020204030204" pitchFamily="34" charset="0"/>
                <a:cs typeface="Calibri Light" panose="020F0302020204030204" pitchFamily="34" charset="0"/>
              </a:rPr>
              <a:t>XGBoost</a:t>
            </a:r>
            <a:r>
              <a:rPr lang="en-US" b="1" dirty="0">
                <a:latin typeface="Calibri Light" panose="020F0302020204030204" pitchFamily="34" charset="0"/>
                <a:cs typeface="Calibri Light" panose="020F0302020204030204" pitchFamily="34" charset="0"/>
              </a:rPr>
              <a:t> Classifier</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31</a:t>
            </a:fld>
            <a:endParaRPr/>
          </a:p>
        </p:txBody>
      </p:sp>
      <p:sp>
        <p:nvSpPr>
          <p:cNvPr id="2" name="Text Placeholder 4">
            <a:extLst>
              <a:ext uri="{FF2B5EF4-FFF2-40B4-BE49-F238E27FC236}">
                <a16:creationId xmlns:a16="http://schemas.microsoft.com/office/drawing/2014/main" id="{BF489458-525E-5955-3D6B-53AEDB46B764}"/>
              </a:ext>
            </a:extLst>
          </p:cNvPr>
          <p:cNvSpPr>
            <a:spLocks noGrp="1"/>
          </p:cNvSpPr>
          <p:nvPr>
            <p:ph type="body" idx="1"/>
          </p:nvPr>
        </p:nvSpPr>
        <p:spPr>
          <a:xfrm>
            <a:off x="574220" y="1045391"/>
            <a:ext cx="10515600" cy="1518680"/>
          </a:xfrm>
        </p:spPr>
        <p:txBody>
          <a:bodyPr>
            <a:normAutofit fontScale="92500" lnSpcReduction="20000"/>
          </a:bodyPr>
          <a:lstStyle/>
          <a:p>
            <a:r>
              <a:rPr lang="en-IN" sz="2400" b="0" i="0" u="none" strike="noStrike" dirty="0" err="1">
                <a:solidFill>
                  <a:srgbClr val="000000"/>
                </a:solidFill>
                <a:effectLst/>
                <a:latin typeface="Calibri" panose="020F0502020204030204" pitchFamily="34" charset="0"/>
                <a:cs typeface="Calibri" panose="020F0502020204030204" pitchFamily="34" charset="0"/>
              </a:rPr>
              <a:t>XGboost</a:t>
            </a:r>
            <a:r>
              <a:rPr lang="en-IN" sz="2400" b="0" i="0" u="none" strike="noStrike" dirty="0">
                <a:solidFill>
                  <a:srgbClr val="000000"/>
                </a:solidFill>
                <a:effectLst/>
                <a:latin typeface="Calibri" panose="020F0502020204030204" pitchFamily="34" charset="0"/>
                <a:cs typeface="Calibri" panose="020F0502020204030204" pitchFamily="34" charset="0"/>
              </a:rPr>
              <a:t> model uses regularisation technique along with gradient boosting.</a:t>
            </a:r>
            <a:r>
              <a:rPr lang="en-IN" sz="2400" dirty="0">
                <a:latin typeface="Calibri" panose="020F0502020204030204" pitchFamily="34" charset="0"/>
                <a:cs typeface="Calibri" panose="020F0502020204030204" pitchFamily="34" charset="0"/>
              </a:rPr>
              <a:t> </a:t>
            </a:r>
          </a:p>
          <a:p>
            <a:r>
              <a:rPr lang="en-IN" sz="2400" b="0" i="0" u="none" strike="noStrike" dirty="0">
                <a:solidFill>
                  <a:srgbClr val="000000"/>
                </a:solidFill>
                <a:effectLst/>
                <a:latin typeface="Calibri" panose="020F0502020204030204" pitchFamily="34" charset="0"/>
                <a:cs typeface="Calibri" panose="020F0502020204030204" pitchFamily="34" charset="0"/>
              </a:rPr>
              <a:t>It avoids overfitting of the model by pruning the trees based on similarity score</a:t>
            </a:r>
          </a:p>
          <a:p>
            <a:r>
              <a:rPr lang="en-IN" sz="2400" b="0" i="0" u="none" strike="noStrike" dirty="0">
                <a:solidFill>
                  <a:srgbClr val="000000"/>
                </a:solidFill>
                <a:effectLst/>
                <a:latin typeface="Calibri" panose="020F0502020204030204" pitchFamily="34" charset="0"/>
                <a:cs typeface="Calibri" panose="020F0502020204030204" pitchFamily="34" charset="0"/>
              </a:rPr>
              <a:t>In </a:t>
            </a:r>
            <a:r>
              <a:rPr lang="en-IN" sz="2400" b="0" i="0" u="none" strike="noStrike" dirty="0" err="1">
                <a:solidFill>
                  <a:srgbClr val="000000"/>
                </a:solidFill>
                <a:effectLst/>
                <a:latin typeface="Calibri" panose="020F0502020204030204" pitchFamily="34" charset="0"/>
                <a:cs typeface="Calibri" panose="020F0502020204030204" pitchFamily="34" charset="0"/>
              </a:rPr>
              <a:t>XGBoost</a:t>
            </a:r>
            <a:r>
              <a:rPr lang="en-IN" sz="2400" b="0" i="0" u="none" strike="noStrike" dirty="0">
                <a:solidFill>
                  <a:srgbClr val="000000"/>
                </a:solidFill>
                <a:effectLst/>
                <a:latin typeface="Calibri" panose="020F0502020204030204" pitchFamily="34" charset="0"/>
                <a:cs typeface="Calibri" panose="020F0502020204030204" pitchFamily="34" charset="0"/>
              </a:rPr>
              <a:t>, when the model fails to predict the anomaly for the first time, it gives more preferences and weightage to it in the upcoming iterations</a:t>
            </a:r>
            <a:endParaRPr lang="en-IN"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3848EA90-9B45-7E32-E1B4-7F1637FAC18C}"/>
              </a:ext>
            </a:extLst>
          </p:cNvPr>
          <p:cNvGrpSpPr/>
          <p:nvPr/>
        </p:nvGrpSpPr>
        <p:grpSpPr>
          <a:xfrm>
            <a:off x="831880" y="3080601"/>
            <a:ext cx="5499041" cy="3083523"/>
            <a:chOff x="4630216" y="3079476"/>
            <a:chExt cx="6970367" cy="2838934"/>
          </a:xfrm>
        </p:grpSpPr>
        <p:sp>
          <p:nvSpPr>
            <p:cNvPr id="8" name="Freeform 7">
              <a:extLst>
                <a:ext uri="{FF2B5EF4-FFF2-40B4-BE49-F238E27FC236}">
                  <a16:creationId xmlns:a16="http://schemas.microsoft.com/office/drawing/2014/main" id="{52A1B87D-17EB-17CE-69A8-75271EDCE23E}"/>
                </a:ext>
              </a:extLst>
            </p:cNvPr>
            <p:cNvSpPr/>
            <p:nvPr/>
          </p:nvSpPr>
          <p:spPr>
            <a:xfrm>
              <a:off x="4630216"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Advantages</a:t>
              </a:r>
            </a:p>
          </p:txBody>
        </p:sp>
        <p:sp>
          <p:nvSpPr>
            <p:cNvPr id="9" name="Freeform 8">
              <a:extLst>
                <a:ext uri="{FF2B5EF4-FFF2-40B4-BE49-F238E27FC236}">
                  <a16:creationId xmlns:a16="http://schemas.microsoft.com/office/drawing/2014/main" id="{4EBE37D4-0A45-A1D9-49E5-6C91ABD70667}"/>
                </a:ext>
              </a:extLst>
            </p:cNvPr>
            <p:cNvSpPr/>
            <p:nvPr/>
          </p:nvSpPr>
          <p:spPr>
            <a:xfrm>
              <a:off x="4630216"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750" lvl="0" indent="-285750">
                <a:buFont typeface="Arial" panose="020B0604020202020204" pitchFamily="34" charset="0"/>
                <a:buChar char="•"/>
              </a:pPr>
              <a:r>
                <a:rPr lang="en-IN" sz="1600" b="0" i="0" dirty="0">
                  <a:latin typeface="Calibri" panose="020F0502020204030204" pitchFamily="34" charset="0"/>
                  <a:cs typeface="Calibri" panose="020F0502020204030204" pitchFamily="34" charset="0"/>
                </a:rPr>
                <a:t>It prevents overfitting easily</a:t>
              </a:r>
              <a:endParaRPr lang="en-GB" sz="1600"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IN" sz="1600" b="0" i="0" dirty="0" err="1">
                  <a:latin typeface="Calibri" panose="020F0502020204030204" pitchFamily="34" charset="0"/>
                  <a:cs typeface="Calibri" panose="020F0502020204030204" pitchFamily="34" charset="0"/>
                </a:rPr>
                <a:t>XGBoost</a:t>
              </a:r>
              <a:r>
                <a:rPr lang="en-IN" sz="1600" b="0" i="0" dirty="0">
                  <a:latin typeface="Calibri" panose="020F0502020204030204" pitchFamily="34" charset="0"/>
                  <a:cs typeface="Calibri" panose="020F0502020204030204" pitchFamily="34" charset="0"/>
                </a:rPr>
                <a:t> performs  well on large datasets</a:t>
              </a:r>
              <a:endParaRPr lang="en-GB" sz="1600" dirty="0">
                <a:latin typeface="Calibri" panose="020F0502020204030204" pitchFamily="34" charset="0"/>
                <a:cs typeface="Calibri" panose="020F0502020204030204" pitchFamily="34" charset="0"/>
              </a:endParaRPr>
            </a:p>
          </p:txBody>
        </p:sp>
        <p:sp>
          <p:nvSpPr>
            <p:cNvPr id="10" name="Freeform 9">
              <a:extLst>
                <a:ext uri="{FF2B5EF4-FFF2-40B4-BE49-F238E27FC236}">
                  <a16:creationId xmlns:a16="http://schemas.microsoft.com/office/drawing/2014/main" id="{DF943867-27C9-3565-1DCC-018E1D3C4F4A}"/>
                </a:ext>
              </a:extLst>
            </p:cNvPr>
            <p:cNvSpPr/>
            <p:nvPr/>
          </p:nvSpPr>
          <p:spPr>
            <a:xfrm>
              <a:off x="8202648" y="3079476"/>
              <a:ext cx="3397935" cy="653429"/>
            </a:xfrm>
            <a:custGeom>
              <a:avLst/>
              <a:gdLst>
                <a:gd name="connsiteX0" fmla="*/ 0 w 3397935"/>
                <a:gd name="connsiteY0" fmla="*/ 0 h 1267200"/>
                <a:gd name="connsiteX1" fmla="*/ 3397935 w 3397935"/>
                <a:gd name="connsiteY1" fmla="*/ 0 h 1267200"/>
                <a:gd name="connsiteX2" fmla="*/ 3397935 w 3397935"/>
                <a:gd name="connsiteY2" fmla="*/ 1267200 h 1267200"/>
                <a:gd name="connsiteX3" fmla="*/ 0 w 3397935"/>
                <a:gd name="connsiteY3" fmla="*/ 1267200 h 1267200"/>
                <a:gd name="connsiteX4" fmla="*/ 0 w 3397935"/>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1267200">
                  <a:moveTo>
                    <a:pt x="0" y="0"/>
                  </a:moveTo>
                  <a:lnTo>
                    <a:pt x="3397935" y="0"/>
                  </a:lnTo>
                  <a:lnTo>
                    <a:pt x="3397935" y="1267200"/>
                  </a:lnTo>
                  <a:lnTo>
                    <a:pt x="0" y="12672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GB" sz="2800" kern="1200" dirty="0">
                  <a:latin typeface="Calibri" panose="020F0502020204030204" pitchFamily="34" charset="0"/>
                  <a:cs typeface="Calibri" panose="020F0502020204030204" pitchFamily="34" charset="0"/>
                </a:rPr>
                <a:t>Disadvantages</a:t>
              </a:r>
              <a:r>
                <a:rPr lang="en-GB" sz="3800" kern="1200" dirty="0">
                  <a:latin typeface="Calibri" panose="020F0502020204030204" pitchFamily="34" charset="0"/>
                  <a:cs typeface="Calibri" panose="020F0502020204030204" pitchFamily="34" charset="0"/>
                </a:rPr>
                <a:t> </a:t>
              </a:r>
            </a:p>
          </p:txBody>
        </p:sp>
        <p:sp>
          <p:nvSpPr>
            <p:cNvPr id="11" name="Freeform 10">
              <a:extLst>
                <a:ext uri="{FF2B5EF4-FFF2-40B4-BE49-F238E27FC236}">
                  <a16:creationId xmlns:a16="http://schemas.microsoft.com/office/drawing/2014/main" id="{6BC9442B-F56E-1E95-B936-10400B0199E7}"/>
                </a:ext>
              </a:extLst>
            </p:cNvPr>
            <p:cNvSpPr/>
            <p:nvPr/>
          </p:nvSpPr>
          <p:spPr>
            <a:xfrm>
              <a:off x="8202647" y="3804760"/>
              <a:ext cx="3397935" cy="2113650"/>
            </a:xfrm>
            <a:custGeom>
              <a:avLst/>
              <a:gdLst>
                <a:gd name="connsiteX0" fmla="*/ 0 w 3397935"/>
                <a:gd name="connsiteY0" fmla="*/ 0 h 2113650"/>
                <a:gd name="connsiteX1" fmla="*/ 3397935 w 3397935"/>
                <a:gd name="connsiteY1" fmla="*/ 0 h 2113650"/>
                <a:gd name="connsiteX2" fmla="*/ 3397935 w 3397935"/>
                <a:gd name="connsiteY2" fmla="*/ 2113650 h 2113650"/>
                <a:gd name="connsiteX3" fmla="*/ 0 w 3397935"/>
                <a:gd name="connsiteY3" fmla="*/ 2113650 h 2113650"/>
                <a:gd name="connsiteX4" fmla="*/ 0 w 3397935"/>
                <a:gd name="connsiteY4" fmla="*/ 0 h 211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935" h="2113650">
                  <a:moveTo>
                    <a:pt x="0" y="0"/>
                  </a:moveTo>
                  <a:lnTo>
                    <a:pt x="3397935" y="0"/>
                  </a:lnTo>
                  <a:lnTo>
                    <a:pt x="3397935" y="2113650"/>
                  </a:lnTo>
                  <a:lnTo>
                    <a:pt x="0" y="2113650"/>
                  </a:lnTo>
                  <a:lnTo>
                    <a:pt x="0" y="0"/>
                  </a:lnTo>
                  <a:close/>
                </a:path>
              </a:pathLst>
            </a:cu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750" lvl="0" indent="-285750">
                <a:buFont typeface="Arial" panose="020B0604020202020204" pitchFamily="34" charset="0"/>
                <a:buChar char="•"/>
              </a:pPr>
              <a:r>
                <a:rPr lang="en-IN" sz="1600" b="0" i="0" dirty="0" err="1">
                  <a:latin typeface="Calibri" panose="020F0502020204030204" pitchFamily="34" charset="0"/>
                  <a:cs typeface="Calibri" panose="020F0502020204030204" pitchFamily="34" charset="0"/>
                </a:rPr>
                <a:t>XGBoost</a:t>
              </a:r>
              <a:r>
                <a:rPr lang="en-IN" sz="1600" b="0" i="0" dirty="0">
                  <a:latin typeface="Calibri" panose="020F0502020204030204" pitchFamily="34" charset="0"/>
                  <a:cs typeface="Calibri" panose="020F0502020204030204" pitchFamily="34" charset="0"/>
                </a:rPr>
                <a:t> does not perform so well on sparse and unstructured data</a:t>
              </a:r>
              <a:endParaRPr lang="en-GB" sz="1600"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IN" sz="1600" b="0" i="0" dirty="0">
                  <a:latin typeface="Calibri" panose="020F0502020204030204" pitchFamily="34" charset="0"/>
                  <a:cs typeface="Calibri" panose="020F0502020204030204" pitchFamily="34" charset="0"/>
                </a:rPr>
                <a:t>It is very sensitive to outliers as each learner is forced to correct the error produced by previous learner</a:t>
              </a:r>
              <a:endParaRPr lang="en-GB" sz="1600" dirty="0">
                <a:latin typeface="Calibri" panose="020F0502020204030204" pitchFamily="34" charset="0"/>
                <a:cs typeface="Calibri" panose="020F0502020204030204" pitchFamily="34" charset="0"/>
              </a:endParaRPr>
            </a:p>
          </p:txBody>
        </p:sp>
      </p:grpSp>
      <p:pic>
        <p:nvPicPr>
          <p:cNvPr id="3" name="Picture 2" descr="Diagram&#10;&#10;Description automatically generated">
            <a:extLst>
              <a:ext uri="{FF2B5EF4-FFF2-40B4-BE49-F238E27FC236}">
                <a16:creationId xmlns:a16="http://schemas.microsoft.com/office/drawing/2014/main" id="{3AF28AC5-3879-0EDE-1EFD-1BD7F55E3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795" y="3080601"/>
            <a:ext cx="4747708" cy="3083513"/>
          </a:xfrm>
          <a:prstGeom prst="rect">
            <a:avLst/>
          </a:prstGeom>
          <a:ln w="12700">
            <a:solidFill>
              <a:schemeClr val="accent2"/>
            </a:solidFill>
          </a:ln>
        </p:spPr>
      </p:pic>
    </p:spTree>
    <p:extLst>
      <p:ext uri="{BB962C8B-B14F-4D97-AF65-F5344CB8AC3E}">
        <p14:creationId xmlns:p14="http://schemas.microsoft.com/office/powerpoint/2010/main" val="35247200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82143" y="6533019"/>
            <a:ext cx="591094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574220" y="203762"/>
            <a:ext cx="10515600" cy="716700"/>
          </a:xfrm>
        </p:spPr>
        <p:txBody>
          <a:bodyPr>
            <a:normAutofit/>
          </a:bodyPr>
          <a:lstStyle/>
          <a:p>
            <a:r>
              <a:rPr lang="en-US" b="1" dirty="0" err="1">
                <a:latin typeface="Calibri Light" panose="020F0302020204030204" pitchFamily="34" charset="0"/>
                <a:cs typeface="Calibri Light" panose="020F0302020204030204" pitchFamily="34" charset="0"/>
              </a:rPr>
              <a:t>XGBoost</a:t>
            </a:r>
            <a:r>
              <a:rPr lang="en-US" b="1" dirty="0">
                <a:latin typeface="Calibri Light" panose="020F0302020204030204" pitchFamily="34" charset="0"/>
                <a:cs typeface="Calibri Light" panose="020F0302020204030204" pitchFamily="34" charset="0"/>
              </a:rPr>
              <a:t> Classifier Hyper-Parameter Tuning</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32</a:t>
            </a:fld>
            <a:endParaRPr/>
          </a:p>
        </p:txBody>
      </p:sp>
      <p:sp>
        <p:nvSpPr>
          <p:cNvPr id="10" name="TextBox 9">
            <a:extLst>
              <a:ext uri="{FF2B5EF4-FFF2-40B4-BE49-F238E27FC236}">
                <a16:creationId xmlns:a16="http://schemas.microsoft.com/office/drawing/2014/main" id="{EA744EF4-B8B3-EA43-58D6-EE2189E470BD}"/>
              </a:ext>
            </a:extLst>
          </p:cNvPr>
          <p:cNvSpPr txBox="1"/>
          <p:nvPr/>
        </p:nvSpPr>
        <p:spPr>
          <a:xfrm>
            <a:off x="8089300" y="3719852"/>
            <a:ext cx="1765227"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Time Taken(Hours)</a:t>
            </a:r>
          </a:p>
        </p:txBody>
      </p:sp>
      <p:pic>
        <p:nvPicPr>
          <p:cNvPr id="5" name="Picture 4">
            <a:extLst>
              <a:ext uri="{FF2B5EF4-FFF2-40B4-BE49-F238E27FC236}">
                <a16:creationId xmlns:a16="http://schemas.microsoft.com/office/drawing/2014/main" id="{D9731964-9673-C152-1539-F37A6AF0148E}"/>
              </a:ext>
            </a:extLst>
          </p:cNvPr>
          <p:cNvPicPr>
            <a:picLocks noChangeAspect="1"/>
          </p:cNvPicPr>
          <p:nvPr/>
        </p:nvPicPr>
        <p:blipFill>
          <a:blip r:embed="rId3"/>
          <a:stretch>
            <a:fillRect/>
          </a:stretch>
        </p:blipFill>
        <p:spPr>
          <a:xfrm>
            <a:off x="474763" y="1177667"/>
            <a:ext cx="6562851" cy="287866"/>
          </a:xfrm>
          <a:prstGeom prst="rect">
            <a:avLst/>
          </a:prstGeom>
        </p:spPr>
      </p:pic>
      <p:sp>
        <p:nvSpPr>
          <p:cNvPr id="11" name="Rectangle 10">
            <a:extLst>
              <a:ext uri="{FF2B5EF4-FFF2-40B4-BE49-F238E27FC236}">
                <a16:creationId xmlns:a16="http://schemas.microsoft.com/office/drawing/2014/main" id="{91B92B1B-36B2-2B3D-6B12-51E0CA7DE1F6}"/>
              </a:ext>
            </a:extLst>
          </p:cNvPr>
          <p:cNvSpPr/>
          <p:nvPr/>
        </p:nvSpPr>
        <p:spPr>
          <a:xfrm>
            <a:off x="474763" y="1177667"/>
            <a:ext cx="6562851" cy="163484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3C2BB555-364A-D890-A061-8EA69C8FB34A}"/>
              </a:ext>
            </a:extLst>
          </p:cNvPr>
          <p:cNvSpPr/>
          <p:nvPr/>
        </p:nvSpPr>
        <p:spPr>
          <a:xfrm>
            <a:off x="6066311" y="4097254"/>
            <a:ext cx="5604907" cy="132816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952AB19-19CE-496C-4942-BC8BA89B20A1}"/>
              </a:ext>
            </a:extLst>
          </p:cNvPr>
          <p:cNvSpPr/>
          <p:nvPr/>
        </p:nvSpPr>
        <p:spPr>
          <a:xfrm>
            <a:off x="7286487" y="1144489"/>
            <a:ext cx="4726380" cy="166802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B574BD4-A80A-30F8-E0DD-946CC02BE09D}"/>
              </a:ext>
            </a:extLst>
          </p:cNvPr>
          <p:cNvSpPr/>
          <p:nvPr/>
        </p:nvSpPr>
        <p:spPr>
          <a:xfrm>
            <a:off x="1140032" y="3001527"/>
            <a:ext cx="4553346" cy="337611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1C5CEF38-3B23-5B81-73DA-C680A99EA641}"/>
              </a:ext>
            </a:extLst>
          </p:cNvPr>
          <p:cNvPicPr>
            <a:picLocks noChangeAspect="1"/>
          </p:cNvPicPr>
          <p:nvPr/>
        </p:nvPicPr>
        <p:blipFill>
          <a:blip r:embed="rId4"/>
          <a:stretch>
            <a:fillRect/>
          </a:stretch>
        </p:blipFill>
        <p:spPr>
          <a:xfrm>
            <a:off x="497025" y="1495975"/>
            <a:ext cx="6472302" cy="1284738"/>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AF6B28A0-C6A8-9CDB-E8C1-1FAB37A7838C}"/>
              </a:ext>
            </a:extLst>
          </p:cNvPr>
          <p:cNvPicPr>
            <a:picLocks noChangeAspect="1"/>
          </p:cNvPicPr>
          <p:nvPr/>
        </p:nvPicPr>
        <p:blipFill rotWithShape="1">
          <a:blip r:embed="rId5"/>
          <a:srcRect l="6395" t="17727" r="34454" b="27021"/>
          <a:stretch/>
        </p:blipFill>
        <p:spPr>
          <a:xfrm>
            <a:off x="6096000" y="4093695"/>
            <a:ext cx="5482442" cy="1318739"/>
          </a:xfrm>
          <a:prstGeom prst="rect">
            <a:avLst/>
          </a:prstGeom>
        </p:spPr>
      </p:pic>
      <p:pic>
        <p:nvPicPr>
          <p:cNvPr id="1026" name="Picture 2">
            <a:extLst>
              <a:ext uri="{FF2B5EF4-FFF2-40B4-BE49-F238E27FC236}">
                <a16:creationId xmlns:a16="http://schemas.microsoft.com/office/drawing/2014/main" id="{1C96FC66-2E91-E914-D193-025A147F6E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785" y="3036872"/>
            <a:ext cx="4346368" cy="3197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ext&#10;&#10;Description automatically generated">
            <a:extLst>
              <a:ext uri="{FF2B5EF4-FFF2-40B4-BE49-F238E27FC236}">
                <a16:creationId xmlns:a16="http://schemas.microsoft.com/office/drawing/2014/main" id="{58613067-6648-0321-3A44-C5F8B4276727}"/>
              </a:ext>
            </a:extLst>
          </p:cNvPr>
          <p:cNvPicPr>
            <a:picLocks noChangeAspect="1"/>
          </p:cNvPicPr>
          <p:nvPr/>
        </p:nvPicPr>
        <p:blipFill>
          <a:blip r:embed="rId7"/>
          <a:stretch>
            <a:fillRect/>
          </a:stretch>
        </p:blipFill>
        <p:spPr>
          <a:xfrm>
            <a:off x="7378122" y="1177666"/>
            <a:ext cx="4634745" cy="1496316"/>
          </a:xfrm>
          <a:prstGeom prst="rect">
            <a:avLst/>
          </a:prstGeom>
        </p:spPr>
      </p:pic>
    </p:spTree>
    <p:extLst>
      <p:ext uri="{BB962C8B-B14F-4D97-AF65-F5344CB8AC3E}">
        <p14:creationId xmlns:p14="http://schemas.microsoft.com/office/powerpoint/2010/main" val="3484337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dissolve">
                                      <p:cBhvr>
                                        <p:cTn id="18" dur="500"/>
                                        <p:tgtEl>
                                          <p:spTgt spid="10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7" grpId="0" animBg="1"/>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US" sz="3200" b="1" dirty="0">
                <a:latin typeface="Calibri Light" panose="020F0302020204030204" pitchFamily="34" charset="0"/>
                <a:cs typeface="Calibri Light" panose="020F0302020204030204" pitchFamily="34" charset="0"/>
              </a:rPr>
              <a:t>Performance Comparison between Models with and without SMOTE</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33</a:t>
            </a:fld>
            <a:endParaRPr/>
          </a:p>
        </p:txBody>
      </p:sp>
      <p:sp>
        <p:nvSpPr>
          <p:cNvPr id="3" name="Rectangle 1">
            <a:extLst>
              <a:ext uri="{FF2B5EF4-FFF2-40B4-BE49-F238E27FC236}">
                <a16:creationId xmlns:a16="http://schemas.microsoft.com/office/drawing/2014/main" id="{A09C9CDD-F307-A047-FBC5-A6A8D507B2EC}"/>
              </a:ext>
            </a:extLst>
          </p:cNvPr>
          <p:cNvSpPr>
            <a:spLocks noChangeArrowheads="1"/>
          </p:cNvSpPr>
          <p:nvPr/>
        </p:nvSpPr>
        <p:spPr bwMode="auto">
          <a:xfrm>
            <a:off x="4506913" y="1781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6">
            <a:extLst>
              <a:ext uri="{FF2B5EF4-FFF2-40B4-BE49-F238E27FC236}">
                <a16:creationId xmlns:a16="http://schemas.microsoft.com/office/drawing/2014/main" id="{C73BF5D3-A6C3-C949-580C-57A3C6C6FD99}"/>
              </a:ext>
            </a:extLst>
          </p:cNvPr>
          <p:cNvGraphicFramePr>
            <a:graphicFrameLocks noGrp="1"/>
          </p:cNvGraphicFramePr>
          <p:nvPr/>
        </p:nvGraphicFramePr>
        <p:xfrm>
          <a:off x="1249007" y="868667"/>
          <a:ext cx="9693985" cy="5378272"/>
        </p:xfrm>
        <a:graphic>
          <a:graphicData uri="http://schemas.openxmlformats.org/drawingml/2006/table">
            <a:tbl>
              <a:tblPr firstRow="1" bandRow="1">
                <a:tableStyleId>{21E4AEA4-8DFA-4A89-87EB-49C32662AFE0}</a:tableStyleId>
              </a:tblPr>
              <a:tblGrid>
                <a:gridCol w="2192572">
                  <a:extLst>
                    <a:ext uri="{9D8B030D-6E8A-4147-A177-3AD203B41FA5}">
                      <a16:colId xmlns:a16="http://schemas.microsoft.com/office/drawing/2014/main" val="3695986860"/>
                    </a:ext>
                  </a:extLst>
                </a:gridCol>
                <a:gridCol w="1704503">
                  <a:extLst>
                    <a:ext uri="{9D8B030D-6E8A-4147-A177-3AD203B41FA5}">
                      <a16:colId xmlns:a16="http://schemas.microsoft.com/office/drawing/2014/main" val="2464263694"/>
                    </a:ext>
                  </a:extLst>
                </a:gridCol>
                <a:gridCol w="1919316">
                  <a:extLst>
                    <a:ext uri="{9D8B030D-6E8A-4147-A177-3AD203B41FA5}">
                      <a16:colId xmlns:a16="http://schemas.microsoft.com/office/drawing/2014/main" val="60255176"/>
                    </a:ext>
                  </a:extLst>
                </a:gridCol>
                <a:gridCol w="1938797">
                  <a:extLst>
                    <a:ext uri="{9D8B030D-6E8A-4147-A177-3AD203B41FA5}">
                      <a16:colId xmlns:a16="http://schemas.microsoft.com/office/drawing/2014/main" val="3438249981"/>
                    </a:ext>
                  </a:extLst>
                </a:gridCol>
                <a:gridCol w="1938797">
                  <a:extLst>
                    <a:ext uri="{9D8B030D-6E8A-4147-A177-3AD203B41FA5}">
                      <a16:colId xmlns:a16="http://schemas.microsoft.com/office/drawing/2014/main" val="3138166889"/>
                    </a:ext>
                  </a:extLst>
                </a:gridCol>
              </a:tblGrid>
              <a:tr h="632887">
                <a:tc>
                  <a:txBody>
                    <a:bodyPr/>
                    <a:lstStyle/>
                    <a:p>
                      <a:r>
                        <a:rPr lang="en-US" dirty="0">
                          <a:latin typeface="Calibri" panose="020F0502020204030204" pitchFamily="34" charset="0"/>
                          <a:cs typeface="Calibri" panose="020F0502020204030204" pitchFamily="34" charset="0"/>
                        </a:rPr>
                        <a:t>Machine Learning Model</a:t>
                      </a:r>
                    </a:p>
                  </a:txBody>
                  <a:tcPr/>
                </a:tc>
                <a:tc>
                  <a:txBody>
                    <a:bodyPr/>
                    <a:lstStyle/>
                    <a:p>
                      <a:r>
                        <a:rPr lang="en-US" dirty="0">
                          <a:latin typeface="Calibri" panose="020F0502020204030204" pitchFamily="34" charset="0"/>
                          <a:cs typeface="Calibri" panose="020F0502020204030204" pitchFamily="34" charset="0"/>
                        </a:rPr>
                        <a:t>F1 – Score</a:t>
                      </a:r>
                    </a:p>
                    <a:p>
                      <a:r>
                        <a:rPr lang="en-US" dirty="0">
                          <a:latin typeface="Calibri" panose="020F0502020204030204" pitchFamily="34" charset="0"/>
                          <a:cs typeface="Calibri" panose="020F0502020204030204" pitchFamily="34" charset="0"/>
                        </a:rPr>
                        <a:t> (With  SMOTE)</a:t>
                      </a:r>
                    </a:p>
                  </a:txBody>
                  <a:tcPr/>
                </a:tc>
                <a:tc>
                  <a:txBody>
                    <a:bodyPr/>
                    <a:lstStyle/>
                    <a:p>
                      <a:r>
                        <a:rPr lang="en-US" dirty="0">
                          <a:latin typeface="Calibri" panose="020F0502020204030204" pitchFamily="34" charset="0"/>
                          <a:cs typeface="Calibri" panose="020F0502020204030204" pitchFamily="34" charset="0"/>
                        </a:rPr>
                        <a:t>Accuracy</a:t>
                      </a:r>
                    </a:p>
                    <a:p>
                      <a:r>
                        <a:rPr lang="en-US" dirty="0">
                          <a:latin typeface="Calibri" panose="020F0502020204030204" pitchFamily="34" charset="0"/>
                          <a:cs typeface="Calibri" panose="020F0502020204030204" pitchFamily="34" charset="0"/>
                        </a:rPr>
                        <a:t>( With SMOTE)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cs typeface="Calibri" panose="020F0502020204030204" pitchFamily="34" charset="0"/>
                        </a:rPr>
                        <a:t>F1 – Score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cs typeface="Calibri" panose="020F0502020204030204" pitchFamily="34" charset="0"/>
                        </a:rPr>
                        <a:t>( Without SMOTE)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cs typeface="Calibri" panose="020F0502020204030204" pitchFamily="34" charset="0"/>
                        </a:rPr>
                        <a:t>Accuracy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cs typeface="Calibri" panose="020F0502020204030204" pitchFamily="34" charset="0"/>
                        </a:rPr>
                        <a:t>( Without SMOTE)</a:t>
                      </a:r>
                    </a:p>
                  </a:txBody>
                  <a:tcPr/>
                </a:tc>
                <a:extLst>
                  <a:ext uri="{0D108BD9-81ED-4DB2-BD59-A6C34878D82A}">
                    <a16:rowId xmlns:a16="http://schemas.microsoft.com/office/drawing/2014/main" val="1228104115"/>
                  </a:ext>
                </a:extLst>
              </a:tr>
              <a:tr h="748825">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Logistic Regression</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49.0 %</a:t>
                      </a:r>
                      <a:endParaRPr lang="en-IN" sz="200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71%</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34.0 %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82.0 %</a:t>
                      </a:r>
                      <a:endParaRPr lang="en-IN" sz="1400">
                        <a:effectLst/>
                        <a:latin typeface="Calibri" panose="020F0502020204030204" pitchFamily="34" charset="0"/>
                        <a:cs typeface="Calibri" panose="020F0502020204030204" pitchFamily="34" charset="0"/>
                      </a:endParaRPr>
                    </a:p>
                    <a:p>
                      <a:pPr algn="ctr" fontAlgn="t"/>
                      <a:br>
                        <a:rPr lang="en-IN" sz="1400">
                          <a:effectLst/>
                          <a:latin typeface="Calibri" panose="020F0502020204030204" pitchFamily="34" charset="0"/>
                          <a:cs typeface="Calibri" panose="020F0502020204030204" pitchFamily="34" charset="0"/>
                        </a:rPr>
                      </a:b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2184877035"/>
                  </a:ext>
                </a:extLst>
              </a:tr>
              <a:tr h="332260">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KNN</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50.0 %</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78 %</a:t>
                      </a:r>
                      <a:endParaRPr lang="en-IN" sz="1400" b="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39.0 %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82.0%</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580492513"/>
                  </a:ext>
                </a:extLst>
              </a:tr>
              <a:tr h="748825">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Decision Tree</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57.99%</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81%</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57.99 %</a:t>
                      </a:r>
                      <a:endParaRPr lang="en-IN" sz="1400">
                        <a:effectLst/>
                        <a:latin typeface="Calibri" panose="020F0502020204030204" pitchFamily="34" charset="0"/>
                        <a:cs typeface="Calibri" panose="020F0502020204030204" pitchFamily="34" charset="0"/>
                      </a:endParaRPr>
                    </a:p>
                    <a:p>
                      <a:pPr algn="ctr" fontAlgn="t"/>
                      <a:br>
                        <a:rPr lang="en-IN" sz="1400">
                          <a:effectLst/>
                          <a:latin typeface="Calibri" panose="020F0502020204030204" pitchFamily="34" charset="0"/>
                          <a:cs typeface="Calibri" panose="020F0502020204030204" pitchFamily="34" charset="0"/>
                        </a:rPr>
                      </a:b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85.0 %</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313143471"/>
                  </a:ext>
                </a:extLst>
              </a:tr>
              <a:tr h="332260">
                <a:tc>
                  <a:txBody>
                    <a:bodyPr/>
                    <a:lstStyle/>
                    <a:p>
                      <a:pPr algn="ct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Random Forest</a:t>
                      </a:r>
                      <a:endParaRPr lang="en-US" b="1"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59.0 %</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82%</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56.9 %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86.0 %</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856266067"/>
                  </a:ext>
                </a:extLst>
              </a:tr>
              <a:tr h="482309">
                <a:tc>
                  <a:txBody>
                    <a:bodyPr/>
                    <a:lstStyle/>
                    <a:p>
                      <a:pPr algn="ct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Ada Boost</a:t>
                      </a:r>
                      <a:endParaRPr lang="en-US" b="1"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60.0 %</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82%</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56.01 %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86.0 %</a:t>
                      </a:r>
                      <a:endParaRPr lang="en-IN" sz="1400" dirty="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2317686186"/>
                  </a:ext>
                </a:extLst>
              </a:tr>
              <a:tr h="403718">
                <a:tc>
                  <a:txBody>
                    <a:bodyPr/>
                    <a:lstStyle/>
                    <a:p>
                      <a:pPr algn="ctr"/>
                      <a:r>
                        <a:rPr lang="en-IN"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Gradient Boosting</a:t>
                      </a:r>
                      <a:endParaRPr lang="en-US" b="1"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61.0 %</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84%</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59.0 %</a:t>
                      </a:r>
                      <a:endParaRPr lang="en-IN" sz="140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86.0 %</a:t>
                      </a:r>
                      <a:endParaRPr lang="en-IN" sz="1400" dirty="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3577936044"/>
                  </a:ext>
                </a:extLst>
              </a:tr>
              <a:tr h="50582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XGBoost</a:t>
                      </a:r>
                      <a:endParaRPr lang="en-US" b="1" dirty="0">
                        <a:latin typeface="Calibri" panose="020F0502020204030204" pitchFamily="34" charset="0"/>
                        <a:cs typeface="Calibri" panose="020F0502020204030204" pitchFamily="34" charset="0"/>
                      </a:endParaRPr>
                    </a:p>
                    <a:p>
                      <a:pPr algn="ctr"/>
                      <a:endParaRPr lang="en-US" b="1"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61.0 %</a:t>
                      </a:r>
                      <a:endParaRPr lang="en-IN" sz="20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85%</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59.0 %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86.0 %</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2647957389"/>
                  </a:ext>
                </a:extLst>
              </a:tr>
              <a:tr h="332260">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SVC</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54.0 %</a:t>
                      </a:r>
                      <a:endParaRPr lang="en-IN" sz="20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77%</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0</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80.0 %</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692753779"/>
                  </a:ext>
                </a:extLst>
              </a:tr>
              <a:tr h="445598">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Gaussian Naive Bayes</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47.0 %</a:t>
                      </a:r>
                      <a:endParaRPr lang="en-IN" sz="20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69%</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43.0 %</a:t>
                      </a:r>
                      <a:endParaRPr lang="en-IN" sz="140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a:solidFill>
                            <a:srgbClr val="000000"/>
                          </a:solidFill>
                          <a:effectLst/>
                          <a:latin typeface="Calibri" panose="020F0502020204030204" pitchFamily="34" charset="0"/>
                          <a:cs typeface="Calibri" panose="020F0502020204030204" pitchFamily="34" charset="0"/>
                        </a:rPr>
                        <a:t>81.0 %</a:t>
                      </a:r>
                      <a:endParaRPr lang="en-IN" sz="140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495285636"/>
                  </a:ext>
                </a:extLst>
              </a:tr>
              <a:tr h="332260">
                <a:tc>
                  <a:txBody>
                    <a:bodyPr/>
                    <a:lstStyle/>
                    <a:p>
                      <a:pPr algn="ctr"/>
                      <a:r>
                        <a:rPr lang="en-I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Perceptron</a:t>
                      </a:r>
                      <a:endParaRPr lang="en-US" dirty="0">
                        <a:latin typeface="Calibri" panose="020F0502020204030204" pitchFamily="34" charset="0"/>
                        <a:cs typeface="Calibri" panose="020F0502020204030204" pitchFamily="34" charset="0"/>
                      </a:endParaRPr>
                    </a:p>
                  </a:txBody>
                  <a:tcPr/>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39.0 %</a:t>
                      </a:r>
                      <a:endParaRPr lang="en-IN" sz="200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62%</a:t>
                      </a:r>
                      <a:endParaRPr lang="en-IN" sz="1400" b="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22.0 %</a:t>
                      </a:r>
                      <a:endParaRPr lang="en-IN" sz="1400" dirty="0">
                        <a:effectLst/>
                        <a:latin typeface="Calibri" panose="020F0502020204030204" pitchFamily="34" charset="0"/>
                        <a:cs typeface="Calibri" panose="020F0502020204030204" pitchFamily="34" charset="0"/>
                      </a:endParaRPr>
                    </a:p>
                  </a:txBody>
                  <a:tcPr marL="63500" marR="63500" marT="63500" marB="63500"/>
                </a:tc>
                <a:tc>
                  <a:txBody>
                    <a:bodyPr/>
                    <a:lstStyle/>
                    <a:p>
                      <a:pPr algn="ctr" rtl="0" fontAlgn="t">
                        <a:spcBef>
                          <a:spcPts val="0"/>
                        </a:spcBef>
                        <a:spcAft>
                          <a:spcPts val="0"/>
                        </a:spcAft>
                      </a:pPr>
                      <a:r>
                        <a:rPr lang="en-IN" sz="1400" b="0" i="0" u="none" strike="noStrike" dirty="0">
                          <a:solidFill>
                            <a:srgbClr val="000000"/>
                          </a:solidFill>
                          <a:effectLst/>
                          <a:latin typeface="Calibri" panose="020F0502020204030204" pitchFamily="34" charset="0"/>
                          <a:cs typeface="Calibri" panose="020F0502020204030204" pitchFamily="34" charset="0"/>
                        </a:rPr>
                        <a:t>76.0 %</a:t>
                      </a:r>
                      <a:endParaRPr lang="en-IN" sz="1400" dirty="0">
                        <a:effectLst/>
                        <a:latin typeface="Calibri" panose="020F0502020204030204" pitchFamily="34" charset="0"/>
                        <a:cs typeface="Calibri" panose="020F0502020204030204" pitchFamily="34" charset="0"/>
                      </a:endParaRPr>
                    </a:p>
                  </a:txBody>
                  <a:tcPr marL="63500" marR="63500" marT="63500" marB="63500"/>
                </a:tc>
                <a:extLst>
                  <a:ext uri="{0D108BD9-81ED-4DB2-BD59-A6C34878D82A}">
                    <a16:rowId xmlns:a16="http://schemas.microsoft.com/office/drawing/2014/main" val="1785058780"/>
                  </a:ext>
                </a:extLst>
              </a:tr>
            </a:tbl>
          </a:graphicData>
        </a:graphic>
      </p:graphicFrame>
    </p:spTree>
    <p:extLst>
      <p:ext uri="{BB962C8B-B14F-4D97-AF65-F5344CB8AC3E}">
        <p14:creationId xmlns:p14="http://schemas.microsoft.com/office/powerpoint/2010/main" val="42051472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Confusion Matrix  and ROC-AUC Curve for </a:t>
            </a:r>
            <a:r>
              <a:rPr lang="en-IN" sz="3200" b="1" dirty="0">
                <a:latin typeface="Calibri Light" panose="020F0302020204030204" pitchFamily="34" charset="0"/>
                <a:cs typeface="Calibri Light" panose="020F0302020204030204" pitchFamily="34" charset="0"/>
              </a:rPr>
              <a:t>T</a:t>
            </a:r>
            <a:r>
              <a:rPr lang="en-IN" sz="3200" b="1" u="none" strike="noStrike" dirty="0">
                <a:solidFill>
                  <a:srgbClr val="000000"/>
                </a:solidFill>
                <a:effectLst/>
                <a:latin typeface="Calibri Light" panose="020F0302020204030204" pitchFamily="34" charset="0"/>
                <a:cs typeface="Calibri Light" panose="020F0302020204030204" pitchFamily="34" charset="0"/>
              </a:rPr>
              <a:t>op Performing Models</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34</a:t>
            </a:fld>
            <a:endParaRPr/>
          </a:p>
        </p:txBody>
      </p:sp>
      <p:pic>
        <p:nvPicPr>
          <p:cNvPr id="10242" name="Picture 2">
            <a:extLst>
              <a:ext uri="{FF2B5EF4-FFF2-40B4-BE49-F238E27FC236}">
                <a16:creationId xmlns:a16="http://schemas.microsoft.com/office/drawing/2014/main" id="{64359EEE-099D-EFFC-6E1E-BA3C22CC9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74"/>
          <a:stretch/>
        </p:blipFill>
        <p:spPr bwMode="auto">
          <a:xfrm>
            <a:off x="1054249" y="4011069"/>
            <a:ext cx="4120179" cy="231873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163689DE-7D93-E61A-5547-3D32971E7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67" y="878177"/>
            <a:ext cx="4842845" cy="3055210"/>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967B662-5D27-B4F9-BDE8-409473792D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742"/>
          <a:stretch/>
        </p:blipFill>
        <p:spPr bwMode="auto">
          <a:xfrm>
            <a:off x="6486861" y="4011069"/>
            <a:ext cx="4602959" cy="231872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7689538A-8D7A-D27E-E305-208D1FD79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291" y="878177"/>
            <a:ext cx="5379842" cy="3055222"/>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55082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Confusion Matrix  and ROC-AUC Curve for </a:t>
            </a:r>
            <a:r>
              <a:rPr lang="en-IN" sz="3200" b="1" dirty="0">
                <a:latin typeface="Calibri Light" panose="020F0302020204030204" pitchFamily="34" charset="0"/>
                <a:cs typeface="Calibri Light" panose="020F0302020204030204" pitchFamily="34" charset="0"/>
              </a:rPr>
              <a:t>T</a:t>
            </a:r>
            <a:r>
              <a:rPr lang="en-IN" sz="3200" b="1" u="none" strike="noStrike" dirty="0">
                <a:solidFill>
                  <a:srgbClr val="000000"/>
                </a:solidFill>
                <a:effectLst/>
                <a:latin typeface="Calibri Light" panose="020F0302020204030204" pitchFamily="34" charset="0"/>
                <a:cs typeface="Calibri Light" panose="020F0302020204030204" pitchFamily="34" charset="0"/>
              </a:rPr>
              <a:t>op Performing Models</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35</a:t>
            </a:fld>
            <a:endParaRPr/>
          </a:p>
        </p:txBody>
      </p:sp>
      <p:pic>
        <p:nvPicPr>
          <p:cNvPr id="11266" name="Picture 2">
            <a:extLst>
              <a:ext uri="{FF2B5EF4-FFF2-40B4-BE49-F238E27FC236}">
                <a16:creationId xmlns:a16="http://schemas.microsoft.com/office/drawing/2014/main" id="{BA8AF1F1-7A3B-3DB2-016C-58C861F47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838198" y="3686122"/>
            <a:ext cx="4056532" cy="2589769"/>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A93AEF8-E17B-77A7-C6B1-1B72D84F1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087" y="938251"/>
            <a:ext cx="4691680" cy="2589769"/>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D34610C-7701-B232-B7A7-2A601F9163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31"/>
          <a:stretch/>
        </p:blipFill>
        <p:spPr bwMode="auto">
          <a:xfrm>
            <a:off x="5948979" y="3722822"/>
            <a:ext cx="4991548" cy="2553056"/>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51BCB60-CC3C-EAB4-2BC4-26876E414F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461" y="922893"/>
            <a:ext cx="5781339" cy="2620484"/>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36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Model Explanation</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36</a:t>
            </a:fld>
            <a:endParaRPr/>
          </a:p>
        </p:txBody>
      </p:sp>
      <p:pic>
        <p:nvPicPr>
          <p:cNvPr id="12290" name="Picture 2">
            <a:extLst>
              <a:ext uri="{FF2B5EF4-FFF2-40B4-BE49-F238E27FC236}">
                <a16:creationId xmlns:a16="http://schemas.microsoft.com/office/drawing/2014/main" id="{2F1C3B53-4387-571F-A1DB-0E69E78EC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265234"/>
            <a:ext cx="5068197" cy="4247346"/>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2E1421-A1A1-0260-ACD7-69790DAA48B0}"/>
              </a:ext>
            </a:extLst>
          </p:cNvPr>
          <p:cNvSpPr txBox="1"/>
          <p:nvPr/>
        </p:nvSpPr>
        <p:spPr>
          <a:xfrm>
            <a:off x="1301674" y="5709863"/>
            <a:ext cx="4109422" cy="584775"/>
          </a:xfrm>
          <a:prstGeom prst="rect">
            <a:avLst/>
          </a:prstGeom>
          <a:noFill/>
          <a:ln w="12700">
            <a:solidFill>
              <a:schemeClr val="accent2"/>
            </a:solidFill>
          </a:ln>
        </p:spPr>
        <p:txBody>
          <a:bodyPr wrap="square" rtlCol="0">
            <a:spAutoFit/>
          </a:bodyPr>
          <a:lstStyle/>
          <a:p>
            <a:r>
              <a:rPr lang="en-US" sz="1600" dirty="0" err="1">
                <a:latin typeface="Calibri" panose="020F0502020204030204" pitchFamily="34" charset="0"/>
                <a:cs typeface="Calibri" panose="020F0502020204030204" pitchFamily="34" charset="0"/>
              </a:rPr>
              <a:t>HasCrCard</a:t>
            </a:r>
            <a:r>
              <a:rPr lang="en-US" sz="1600" dirty="0">
                <a:latin typeface="Calibri" panose="020F0502020204030204" pitchFamily="34" charset="0"/>
                <a:cs typeface="Calibri" panose="020F0502020204030204" pitchFamily="34" charset="0"/>
              </a:rPr>
              <a:t> Feature is least relevant in Random Forest Feature importance and in SHAP</a:t>
            </a:r>
          </a:p>
        </p:txBody>
      </p:sp>
      <p:sp>
        <p:nvSpPr>
          <p:cNvPr id="8" name="TextBox 7">
            <a:extLst>
              <a:ext uri="{FF2B5EF4-FFF2-40B4-BE49-F238E27FC236}">
                <a16:creationId xmlns:a16="http://schemas.microsoft.com/office/drawing/2014/main" id="{4BCDF5A0-6A71-89E1-3782-CF069E76E944}"/>
              </a:ext>
            </a:extLst>
          </p:cNvPr>
          <p:cNvSpPr txBox="1"/>
          <p:nvPr/>
        </p:nvSpPr>
        <p:spPr>
          <a:xfrm>
            <a:off x="1063477" y="926749"/>
            <a:ext cx="362704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Random Forest Feature Importance</a:t>
            </a:r>
          </a:p>
        </p:txBody>
      </p:sp>
      <p:sp>
        <p:nvSpPr>
          <p:cNvPr id="9" name="TextBox 8">
            <a:extLst>
              <a:ext uri="{FF2B5EF4-FFF2-40B4-BE49-F238E27FC236}">
                <a16:creationId xmlns:a16="http://schemas.microsoft.com/office/drawing/2014/main" id="{875B6754-C9D7-5F41-9E05-0A934395FE43}"/>
              </a:ext>
            </a:extLst>
          </p:cNvPr>
          <p:cNvSpPr txBox="1"/>
          <p:nvPr/>
        </p:nvSpPr>
        <p:spPr>
          <a:xfrm>
            <a:off x="6992946" y="914936"/>
            <a:ext cx="3627040"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Feature Importance using SHAP</a:t>
            </a:r>
          </a:p>
        </p:txBody>
      </p:sp>
      <p:pic>
        <p:nvPicPr>
          <p:cNvPr id="12292" name="Picture 4">
            <a:extLst>
              <a:ext uri="{FF2B5EF4-FFF2-40B4-BE49-F238E27FC236}">
                <a16:creationId xmlns:a16="http://schemas.microsoft.com/office/drawing/2014/main" id="{9ADDE2C7-0BC4-D64C-308B-B99542744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068" y="1284268"/>
            <a:ext cx="5905072" cy="4228308"/>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3" name="Picture 2" descr="Table&#10;&#10;Description automatically generated">
            <a:extLst>
              <a:ext uri="{FF2B5EF4-FFF2-40B4-BE49-F238E27FC236}">
                <a16:creationId xmlns:a16="http://schemas.microsoft.com/office/drawing/2014/main" id="{BF381C7B-8358-5176-1E02-8196A94D5B94}"/>
              </a:ext>
            </a:extLst>
          </p:cNvPr>
          <p:cNvPicPr>
            <a:picLocks noChangeAspect="1"/>
          </p:cNvPicPr>
          <p:nvPr/>
        </p:nvPicPr>
        <p:blipFill>
          <a:blip r:embed="rId5"/>
          <a:stretch>
            <a:fillRect/>
          </a:stretch>
        </p:blipFill>
        <p:spPr>
          <a:xfrm>
            <a:off x="5687811" y="5650880"/>
            <a:ext cx="5202515" cy="748207"/>
          </a:xfrm>
          <a:prstGeom prst="rect">
            <a:avLst/>
          </a:prstGeom>
          <a:ln w="12700">
            <a:solidFill>
              <a:schemeClr val="accent2"/>
            </a:solidFill>
          </a:ln>
        </p:spPr>
      </p:pic>
    </p:spTree>
    <p:extLst>
      <p:ext uri="{BB962C8B-B14F-4D97-AF65-F5344CB8AC3E}">
        <p14:creationId xmlns:p14="http://schemas.microsoft.com/office/powerpoint/2010/main" val="21150466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dissolv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292"/>
                                        </p:tgtEl>
                                        <p:attrNameLst>
                                          <p:attrName>style.visibility</p:attrName>
                                        </p:attrNameLst>
                                      </p:cBhvr>
                                      <p:to>
                                        <p:strVal val="visible"/>
                                      </p:to>
                                    </p:set>
                                    <p:animEffect transition="in" filter="dissolve">
                                      <p:cBhvr>
                                        <p:cTn id="18" dur="500"/>
                                        <p:tgtEl>
                                          <p:spTgt spid="1229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Model Explanation</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37</a:t>
            </a:fld>
            <a:endParaRPr/>
          </a:p>
        </p:txBody>
      </p:sp>
      <p:sp>
        <p:nvSpPr>
          <p:cNvPr id="8" name="TextBox 7">
            <a:extLst>
              <a:ext uri="{FF2B5EF4-FFF2-40B4-BE49-F238E27FC236}">
                <a16:creationId xmlns:a16="http://schemas.microsoft.com/office/drawing/2014/main" id="{4BCDF5A0-6A71-89E1-3782-CF069E76E944}"/>
              </a:ext>
            </a:extLst>
          </p:cNvPr>
          <p:cNvSpPr txBox="1"/>
          <p:nvPr/>
        </p:nvSpPr>
        <p:spPr>
          <a:xfrm>
            <a:off x="611655" y="945713"/>
            <a:ext cx="4962560" cy="307777"/>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Recall for different models with all features and relevant features</a:t>
            </a:r>
            <a:endParaRPr lang="en-US" sz="1100" dirty="0">
              <a:latin typeface="Calibri" panose="020F0502020204030204" pitchFamily="34" charset="0"/>
              <a:cs typeface="Calibri" panose="020F0502020204030204" pitchFamily="34" charset="0"/>
            </a:endParaRPr>
          </a:p>
        </p:txBody>
      </p:sp>
      <p:pic>
        <p:nvPicPr>
          <p:cNvPr id="13314" name="Picture 2">
            <a:extLst>
              <a:ext uri="{FF2B5EF4-FFF2-40B4-BE49-F238E27FC236}">
                <a16:creationId xmlns:a16="http://schemas.microsoft.com/office/drawing/2014/main" id="{00BB99FE-483F-10E3-3FFB-1706D7EB5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303878"/>
            <a:ext cx="5394436" cy="4869494"/>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D682383F-003D-091D-3615-C0BC35116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667" y="1249130"/>
            <a:ext cx="5238895" cy="4895314"/>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BD6A93-C978-1045-5B22-69E67D7E7C7D}"/>
              </a:ext>
            </a:extLst>
          </p:cNvPr>
          <p:cNvSpPr txBox="1"/>
          <p:nvPr/>
        </p:nvSpPr>
        <p:spPr>
          <a:xfrm>
            <a:off x="6454667" y="941353"/>
            <a:ext cx="5160240" cy="307777"/>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F1_Score for different models with all features and relevant features</a:t>
            </a: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8938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dissolve">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13316"/>
                                        </p:tgtEl>
                                        <p:attrNameLst>
                                          <p:attrName>style.visibility</p:attrName>
                                        </p:attrNameLst>
                                      </p:cBhvr>
                                      <p:to>
                                        <p:strVal val="visible"/>
                                      </p:to>
                                    </p:set>
                                    <p:animEffect transition="in" filter="dissolve">
                                      <p:cBhvr>
                                        <p:cTn id="18"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K-Fold Cross Validation on Ensemble Model</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38</a:t>
            </a:fld>
            <a:endParaRPr/>
          </a:p>
        </p:txBody>
      </p:sp>
      <p:grpSp>
        <p:nvGrpSpPr>
          <p:cNvPr id="11" name="Group 10">
            <a:extLst>
              <a:ext uri="{FF2B5EF4-FFF2-40B4-BE49-F238E27FC236}">
                <a16:creationId xmlns:a16="http://schemas.microsoft.com/office/drawing/2014/main" id="{FE6A673E-2E1B-E904-90A1-1ECA62747784}"/>
              </a:ext>
            </a:extLst>
          </p:cNvPr>
          <p:cNvGrpSpPr/>
          <p:nvPr/>
        </p:nvGrpSpPr>
        <p:grpSpPr>
          <a:xfrm>
            <a:off x="464526" y="1214649"/>
            <a:ext cx="5978598" cy="2439713"/>
            <a:chOff x="342899" y="1089162"/>
            <a:chExt cx="5978598" cy="2533112"/>
          </a:xfrm>
          <a:noFill/>
        </p:grpSpPr>
        <p:pic>
          <p:nvPicPr>
            <p:cNvPr id="5" name="Picture 4" descr="Graphical user interface, application, Word&#10;&#10;Description automatically generated">
              <a:extLst>
                <a:ext uri="{FF2B5EF4-FFF2-40B4-BE49-F238E27FC236}">
                  <a16:creationId xmlns:a16="http://schemas.microsoft.com/office/drawing/2014/main" id="{861C0FC1-F311-B158-2B89-B65A5B55F2D9}"/>
                </a:ext>
              </a:extLst>
            </p:cNvPr>
            <p:cNvPicPr>
              <a:picLocks noChangeAspect="1"/>
            </p:cNvPicPr>
            <p:nvPr/>
          </p:nvPicPr>
          <p:blipFill>
            <a:blip r:embed="rId3"/>
            <a:stretch>
              <a:fillRect/>
            </a:stretch>
          </p:blipFill>
          <p:spPr>
            <a:xfrm>
              <a:off x="342899" y="1443878"/>
              <a:ext cx="5966707" cy="2178396"/>
            </a:xfrm>
            <a:prstGeom prst="rect">
              <a:avLst/>
            </a:prstGeom>
            <a:grpFill/>
            <a:ln w="12700">
              <a:noFill/>
            </a:ln>
          </p:spPr>
        </p:pic>
        <p:sp>
          <p:nvSpPr>
            <p:cNvPr id="6" name="TextBox 5">
              <a:extLst>
                <a:ext uri="{FF2B5EF4-FFF2-40B4-BE49-F238E27FC236}">
                  <a16:creationId xmlns:a16="http://schemas.microsoft.com/office/drawing/2014/main" id="{9063A98E-7452-A388-A1BB-4389E089A2B5}"/>
                </a:ext>
              </a:extLst>
            </p:cNvPr>
            <p:cNvSpPr txBox="1"/>
            <p:nvPr/>
          </p:nvSpPr>
          <p:spPr>
            <a:xfrm>
              <a:off x="582425" y="1089162"/>
              <a:ext cx="5739072" cy="307777"/>
            </a:xfrm>
            <a:prstGeom prst="rect">
              <a:avLst/>
            </a:prstGeom>
            <a:grpFill/>
            <a:ln>
              <a:noFill/>
            </a:ln>
          </p:spPr>
          <p:txBody>
            <a:bodyPr wrap="none" rtlCol="0">
              <a:spAutoFit/>
            </a:bodyPr>
            <a:lstStyle/>
            <a:p>
              <a:r>
                <a:rPr lang="en-US" dirty="0">
                  <a:latin typeface="Calibri" panose="020F0502020204030204" pitchFamily="34" charset="0"/>
                  <a:cs typeface="Calibri" panose="020F0502020204030204" pitchFamily="34" charset="0"/>
                </a:rPr>
                <a:t>Ensemble Model for Top Performing Models using </a:t>
              </a:r>
              <a:r>
                <a:rPr lang="en-US" dirty="0" err="1">
                  <a:latin typeface="Calibri" panose="020F0502020204030204" pitchFamily="34" charset="0"/>
                  <a:cs typeface="Calibri" panose="020F0502020204030204" pitchFamily="34" charset="0"/>
                </a:rPr>
                <a:t>EnsembleVotingClassifier</a:t>
              </a:r>
              <a:endParaRPr lang="en-US" dirty="0">
                <a:latin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3CBE6FA1-6EE5-2D98-F7FF-8DC41747FF34}"/>
              </a:ext>
            </a:extLst>
          </p:cNvPr>
          <p:cNvGrpSpPr/>
          <p:nvPr/>
        </p:nvGrpSpPr>
        <p:grpSpPr>
          <a:xfrm>
            <a:off x="373684" y="4483913"/>
            <a:ext cx="6057549" cy="674539"/>
            <a:chOff x="378952" y="4343994"/>
            <a:chExt cx="6057549" cy="674539"/>
          </a:xfrm>
        </p:grpSpPr>
        <p:pic>
          <p:nvPicPr>
            <p:cNvPr id="9" name="Picture 8" descr="Graphical user interface&#10;&#10;Description automatically generated with medium confidence">
              <a:extLst>
                <a:ext uri="{FF2B5EF4-FFF2-40B4-BE49-F238E27FC236}">
                  <a16:creationId xmlns:a16="http://schemas.microsoft.com/office/drawing/2014/main" id="{BEDD4911-D1CB-0C7E-E1ED-7DB11809A81F}"/>
                </a:ext>
              </a:extLst>
            </p:cNvPr>
            <p:cNvPicPr>
              <a:picLocks noChangeAspect="1"/>
            </p:cNvPicPr>
            <p:nvPr/>
          </p:nvPicPr>
          <p:blipFill rotWithShape="1">
            <a:blip r:embed="rId4"/>
            <a:srcRect b="60307"/>
            <a:stretch/>
          </p:blipFill>
          <p:spPr>
            <a:xfrm>
              <a:off x="378952" y="4521108"/>
              <a:ext cx="6057549" cy="497425"/>
            </a:xfrm>
            <a:prstGeom prst="rect">
              <a:avLst/>
            </a:prstGeom>
            <a:ln w="12700">
              <a:noFill/>
            </a:ln>
          </p:spPr>
        </p:pic>
        <p:sp>
          <p:nvSpPr>
            <p:cNvPr id="10" name="TextBox 9">
              <a:extLst>
                <a:ext uri="{FF2B5EF4-FFF2-40B4-BE49-F238E27FC236}">
                  <a16:creationId xmlns:a16="http://schemas.microsoft.com/office/drawing/2014/main" id="{31C70B7F-B211-5471-566D-77C987449090}"/>
                </a:ext>
              </a:extLst>
            </p:cNvPr>
            <p:cNvSpPr txBox="1"/>
            <p:nvPr/>
          </p:nvSpPr>
          <p:spPr>
            <a:xfrm>
              <a:off x="776773" y="4343994"/>
              <a:ext cx="5352747"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Accuracy and Variance using 5 Fold CV  on data with relevant Features </a:t>
              </a:r>
            </a:p>
          </p:txBody>
        </p:sp>
      </p:grpSp>
      <p:sp>
        <p:nvSpPr>
          <p:cNvPr id="15" name="Rectangle 14">
            <a:extLst>
              <a:ext uri="{FF2B5EF4-FFF2-40B4-BE49-F238E27FC236}">
                <a16:creationId xmlns:a16="http://schemas.microsoft.com/office/drawing/2014/main" id="{5B6C4EE7-49CD-772A-4349-1B8529CA3915}"/>
              </a:ext>
            </a:extLst>
          </p:cNvPr>
          <p:cNvSpPr/>
          <p:nvPr/>
        </p:nvSpPr>
        <p:spPr>
          <a:xfrm>
            <a:off x="246109" y="4253712"/>
            <a:ext cx="6403537" cy="15823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DCA55313-A832-8CF5-965A-6AAA7D6E2507}"/>
              </a:ext>
            </a:extLst>
          </p:cNvPr>
          <p:cNvSpPr/>
          <p:nvPr/>
        </p:nvSpPr>
        <p:spPr>
          <a:xfrm>
            <a:off x="252057" y="1021921"/>
            <a:ext cx="6403537" cy="28471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19" name="Table 19">
            <a:extLst>
              <a:ext uri="{FF2B5EF4-FFF2-40B4-BE49-F238E27FC236}">
                <a16:creationId xmlns:a16="http://schemas.microsoft.com/office/drawing/2014/main" id="{4C3F81BF-EBF2-4E75-DFBE-BA06FA84898F}"/>
              </a:ext>
            </a:extLst>
          </p:cNvPr>
          <p:cNvGraphicFramePr>
            <a:graphicFrameLocks noGrp="1"/>
          </p:cNvGraphicFramePr>
          <p:nvPr>
            <p:extLst>
              <p:ext uri="{D42A27DB-BD31-4B8C-83A1-F6EECF244321}">
                <p14:modId xmlns:p14="http://schemas.microsoft.com/office/powerpoint/2010/main" val="545538117"/>
              </p:ext>
            </p:extLst>
          </p:nvPr>
        </p:nvGraphicFramePr>
        <p:xfrm>
          <a:off x="7332617" y="1511078"/>
          <a:ext cx="4095400" cy="862797"/>
        </p:xfrm>
        <a:graphic>
          <a:graphicData uri="http://schemas.openxmlformats.org/drawingml/2006/table">
            <a:tbl>
              <a:tblPr firstRow="1" bandRow="1">
                <a:tableStyleId>{21E4AEA4-8DFA-4A89-87EB-49C32662AFE0}</a:tableStyleId>
              </a:tblPr>
              <a:tblGrid>
                <a:gridCol w="1023850">
                  <a:extLst>
                    <a:ext uri="{9D8B030D-6E8A-4147-A177-3AD203B41FA5}">
                      <a16:colId xmlns:a16="http://schemas.microsoft.com/office/drawing/2014/main" val="1965655408"/>
                    </a:ext>
                  </a:extLst>
                </a:gridCol>
                <a:gridCol w="1023850">
                  <a:extLst>
                    <a:ext uri="{9D8B030D-6E8A-4147-A177-3AD203B41FA5}">
                      <a16:colId xmlns:a16="http://schemas.microsoft.com/office/drawing/2014/main" val="2871449097"/>
                    </a:ext>
                  </a:extLst>
                </a:gridCol>
                <a:gridCol w="1023850">
                  <a:extLst>
                    <a:ext uri="{9D8B030D-6E8A-4147-A177-3AD203B41FA5}">
                      <a16:colId xmlns:a16="http://schemas.microsoft.com/office/drawing/2014/main" val="3803826186"/>
                    </a:ext>
                  </a:extLst>
                </a:gridCol>
                <a:gridCol w="1023850">
                  <a:extLst>
                    <a:ext uri="{9D8B030D-6E8A-4147-A177-3AD203B41FA5}">
                      <a16:colId xmlns:a16="http://schemas.microsoft.com/office/drawing/2014/main" val="3820827247"/>
                    </a:ext>
                  </a:extLst>
                </a:gridCol>
              </a:tblGrid>
              <a:tr h="344637">
                <a:tc>
                  <a:txBody>
                    <a:bodyPr/>
                    <a:lstStyle/>
                    <a:p>
                      <a:r>
                        <a:rPr lang="en-US" dirty="0"/>
                        <a:t>Precision</a:t>
                      </a:r>
                    </a:p>
                  </a:txBody>
                  <a:tcPr/>
                </a:tc>
                <a:tc>
                  <a:txBody>
                    <a:bodyPr/>
                    <a:lstStyle/>
                    <a:p>
                      <a:r>
                        <a:rPr lang="en-US" dirty="0"/>
                        <a:t>Recall</a:t>
                      </a:r>
                    </a:p>
                  </a:txBody>
                  <a:tcPr/>
                </a:tc>
                <a:tc>
                  <a:txBody>
                    <a:bodyPr/>
                    <a:lstStyle/>
                    <a:p>
                      <a:r>
                        <a:rPr lang="en-US" dirty="0"/>
                        <a:t>F1_Score</a:t>
                      </a:r>
                    </a:p>
                  </a:txBody>
                  <a:tcPr/>
                </a:tc>
                <a:tc>
                  <a:txBody>
                    <a:bodyPr/>
                    <a:lstStyle/>
                    <a:p>
                      <a:r>
                        <a:rPr lang="en-US" dirty="0"/>
                        <a:t>AUC Score</a:t>
                      </a:r>
                    </a:p>
                  </a:txBody>
                  <a:tcPr/>
                </a:tc>
                <a:extLst>
                  <a:ext uri="{0D108BD9-81ED-4DB2-BD59-A6C34878D82A}">
                    <a16:rowId xmlns:a16="http://schemas.microsoft.com/office/drawing/2014/main" val="3094615485"/>
                  </a:ext>
                </a:extLst>
              </a:tr>
              <a:tr h="344637">
                <a:tc>
                  <a:txBody>
                    <a:bodyPr/>
                    <a:lstStyle/>
                    <a:p>
                      <a:r>
                        <a:rPr lang="en-US" dirty="0"/>
                        <a:t>64%</a:t>
                      </a:r>
                    </a:p>
                  </a:txBody>
                  <a:tcPr/>
                </a:tc>
                <a:tc>
                  <a:txBody>
                    <a:bodyPr/>
                    <a:lstStyle/>
                    <a:p>
                      <a:r>
                        <a:rPr lang="en-US" dirty="0"/>
                        <a:t>60%</a:t>
                      </a:r>
                    </a:p>
                  </a:txBody>
                  <a:tcPr/>
                </a:tc>
                <a:tc>
                  <a:txBody>
                    <a:bodyPr/>
                    <a:lstStyle/>
                    <a:p>
                      <a:r>
                        <a:rPr lang="en-US" dirty="0"/>
                        <a:t>62.31%</a:t>
                      </a:r>
                    </a:p>
                  </a:txBody>
                  <a:tcPr/>
                </a:tc>
                <a:tc>
                  <a:txBody>
                    <a:bodyPr/>
                    <a:lstStyle/>
                    <a:p>
                      <a:r>
                        <a:rPr lang="en-US" dirty="0"/>
                        <a:t>86.68%</a:t>
                      </a:r>
                    </a:p>
                  </a:txBody>
                  <a:tcPr/>
                </a:tc>
                <a:extLst>
                  <a:ext uri="{0D108BD9-81ED-4DB2-BD59-A6C34878D82A}">
                    <a16:rowId xmlns:a16="http://schemas.microsoft.com/office/drawing/2014/main" val="3360179339"/>
                  </a:ext>
                </a:extLst>
              </a:tr>
            </a:tbl>
          </a:graphicData>
        </a:graphic>
      </p:graphicFrame>
      <p:pic>
        <p:nvPicPr>
          <p:cNvPr id="14338" name="Picture 2">
            <a:extLst>
              <a:ext uri="{FF2B5EF4-FFF2-40B4-BE49-F238E27FC236}">
                <a16:creationId xmlns:a16="http://schemas.microsoft.com/office/drawing/2014/main" id="{C79762EA-4FFE-F63D-7667-65F4B24B79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p:blipFill>
        <p:spPr bwMode="auto">
          <a:xfrm>
            <a:off x="7513612" y="2605324"/>
            <a:ext cx="3733411" cy="3008063"/>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D246268B-C58D-F17C-5600-6E1051192C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7E532A1-D505-3DA9-28F1-A774FBBDCB55}"/>
              </a:ext>
            </a:extLst>
          </p:cNvPr>
          <p:cNvPicPr>
            <a:picLocks noChangeAspect="1"/>
          </p:cNvPicPr>
          <p:nvPr/>
        </p:nvPicPr>
        <p:blipFill>
          <a:blip r:embed="rId6"/>
          <a:stretch>
            <a:fillRect/>
          </a:stretch>
        </p:blipFill>
        <p:spPr>
          <a:xfrm>
            <a:off x="404660" y="5120165"/>
            <a:ext cx="6057549" cy="586800"/>
          </a:xfrm>
          <a:prstGeom prst="rect">
            <a:avLst/>
          </a:prstGeom>
        </p:spPr>
      </p:pic>
    </p:spTree>
    <p:extLst>
      <p:ext uri="{BB962C8B-B14F-4D97-AF65-F5344CB8AC3E}">
        <p14:creationId xmlns:p14="http://schemas.microsoft.com/office/powerpoint/2010/main" val="18389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9" presetClass="entr" presetSubtype="0" fill="hold" nodeType="withEffect">
                                  <p:stCondLst>
                                    <p:cond delay="0"/>
                                  </p:stCondLst>
                                  <p:childTnLst>
                                    <p:set>
                                      <p:cBhvr>
                                        <p:cTn id="28" dur="1" fill="hold">
                                          <p:stCondLst>
                                            <p:cond delay="0"/>
                                          </p:stCondLst>
                                        </p:cTn>
                                        <p:tgtEl>
                                          <p:spTgt spid="14338"/>
                                        </p:tgtEl>
                                        <p:attrNameLst>
                                          <p:attrName>style.visibility</p:attrName>
                                        </p:attrNameLst>
                                      </p:cBhvr>
                                      <p:to>
                                        <p:strVal val="visible"/>
                                      </p:to>
                                    </p:set>
                                    <p:animEffect transition="in" filter="dissolve">
                                      <p:cBhvr>
                                        <p:cTn id="29"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Comparison between Ensemble and Individual Models</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39</a:t>
            </a:fld>
            <a:endParaRPr/>
          </a:p>
        </p:txBody>
      </p:sp>
      <p:graphicFrame>
        <p:nvGraphicFramePr>
          <p:cNvPr id="19" name="Table 19">
            <a:extLst>
              <a:ext uri="{FF2B5EF4-FFF2-40B4-BE49-F238E27FC236}">
                <a16:creationId xmlns:a16="http://schemas.microsoft.com/office/drawing/2014/main" id="{4C3F81BF-EBF2-4E75-DFBE-BA06FA84898F}"/>
              </a:ext>
            </a:extLst>
          </p:cNvPr>
          <p:cNvGraphicFramePr>
            <a:graphicFrameLocks noGrp="1"/>
          </p:cNvGraphicFramePr>
          <p:nvPr/>
        </p:nvGraphicFramePr>
        <p:xfrm>
          <a:off x="7275060" y="2210119"/>
          <a:ext cx="3995056" cy="2067822"/>
        </p:xfrm>
        <a:graphic>
          <a:graphicData uri="http://schemas.openxmlformats.org/drawingml/2006/table">
            <a:tbl>
              <a:tblPr firstRow="1" bandRow="1">
                <a:tableStyleId>{21E4AEA4-8DFA-4A89-87EB-49C32662AFE0}</a:tableStyleId>
              </a:tblPr>
              <a:tblGrid>
                <a:gridCol w="998764">
                  <a:extLst>
                    <a:ext uri="{9D8B030D-6E8A-4147-A177-3AD203B41FA5}">
                      <a16:colId xmlns:a16="http://schemas.microsoft.com/office/drawing/2014/main" val="4020126423"/>
                    </a:ext>
                  </a:extLst>
                </a:gridCol>
                <a:gridCol w="998764">
                  <a:extLst>
                    <a:ext uri="{9D8B030D-6E8A-4147-A177-3AD203B41FA5}">
                      <a16:colId xmlns:a16="http://schemas.microsoft.com/office/drawing/2014/main" val="1965655408"/>
                    </a:ext>
                  </a:extLst>
                </a:gridCol>
                <a:gridCol w="998764">
                  <a:extLst>
                    <a:ext uri="{9D8B030D-6E8A-4147-A177-3AD203B41FA5}">
                      <a16:colId xmlns:a16="http://schemas.microsoft.com/office/drawing/2014/main" val="2871449097"/>
                    </a:ext>
                  </a:extLst>
                </a:gridCol>
                <a:gridCol w="998764">
                  <a:extLst>
                    <a:ext uri="{9D8B030D-6E8A-4147-A177-3AD203B41FA5}">
                      <a16:colId xmlns:a16="http://schemas.microsoft.com/office/drawing/2014/main" val="3803826186"/>
                    </a:ext>
                  </a:extLst>
                </a:gridCol>
              </a:tblGrid>
              <a:tr h="344637">
                <a:tc>
                  <a:txBody>
                    <a:bodyPr/>
                    <a:lstStyle/>
                    <a:p>
                      <a:r>
                        <a:rPr lang="en-US" sz="1600" dirty="0">
                          <a:latin typeface="Calibri" panose="020F0502020204030204" pitchFamily="34" charset="0"/>
                          <a:cs typeface="Calibri" panose="020F0502020204030204" pitchFamily="34" charset="0"/>
                        </a:rPr>
                        <a:t>Model</a:t>
                      </a:r>
                    </a:p>
                  </a:txBody>
                  <a:tcPr/>
                </a:tc>
                <a:tc>
                  <a:txBody>
                    <a:bodyPr/>
                    <a:lstStyle/>
                    <a:p>
                      <a:r>
                        <a:rPr lang="en-US" sz="1600" dirty="0">
                          <a:latin typeface="Calibri" panose="020F0502020204030204" pitchFamily="34" charset="0"/>
                          <a:cs typeface="Calibri" panose="020F0502020204030204" pitchFamily="34" charset="0"/>
                        </a:rPr>
                        <a:t>Precision</a:t>
                      </a:r>
                    </a:p>
                  </a:txBody>
                  <a:tcPr/>
                </a:tc>
                <a:tc>
                  <a:txBody>
                    <a:bodyPr/>
                    <a:lstStyle/>
                    <a:p>
                      <a:r>
                        <a:rPr lang="en-US" sz="1600" dirty="0">
                          <a:latin typeface="Calibri" panose="020F0502020204030204" pitchFamily="34" charset="0"/>
                          <a:cs typeface="Calibri" panose="020F0502020204030204" pitchFamily="34" charset="0"/>
                        </a:rPr>
                        <a:t>Recall</a:t>
                      </a:r>
                    </a:p>
                  </a:txBody>
                  <a:tcPr/>
                </a:tc>
                <a:tc>
                  <a:txBody>
                    <a:bodyPr/>
                    <a:lstStyle/>
                    <a:p>
                      <a:r>
                        <a:rPr lang="en-US" sz="1600" dirty="0">
                          <a:latin typeface="Calibri" panose="020F0502020204030204" pitchFamily="34" charset="0"/>
                          <a:cs typeface="Calibri" panose="020F0502020204030204" pitchFamily="34" charset="0"/>
                        </a:rPr>
                        <a:t>F1_Score</a:t>
                      </a:r>
                    </a:p>
                  </a:txBody>
                  <a:tcPr/>
                </a:tc>
                <a:extLst>
                  <a:ext uri="{0D108BD9-81ED-4DB2-BD59-A6C34878D82A}">
                    <a16:rowId xmlns:a16="http://schemas.microsoft.com/office/drawing/2014/main" val="3094615485"/>
                  </a:ext>
                </a:extLst>
              </a:tr>
              <a:tr h="344637">
                <a:tc>
                  <a:txBody>
                    <a:bodyPr/>
                    <a:lstStyle/>
                    <a:p>
                      <a:r>
                        <a:rPr lang="en-US" sz="1600" dirty="0">
                          <a:latin typeface="Calibri" panose="020F0502020204030204" pitchFamily="34" charset="0"/>
                          <a:cs typeface="Calibri" panose="020F0502020204030204" pitchFamily="34" charset="0"/>
                        </a:rPr>
                        <a:t>Ensemble </a:t>
                      </a:r>
                    </a:p>
                  </a:txBody>
                  <a:tcPr/>
                </a:tc>
                <a:tc>
                  <a:txBody>
                    <a:bodyPr/>
                    <a:lstStyle/>
                    <a:p>
                      <a:r>
                        <a:rPr lang="en-US" sz="1600" dirty="0">
                          <a:latin typeface="Calibri" panose="020F0502020204030204" pitchFamily="34" charset="0"/>
                          <a:cs typeface="Calibri" panose="020F0502020204030204" pitchFamily="34" charset="0"/>
                        </a:rPr>
                        <a:t>62.88%</a:t>
                      </a:r>
                    </a:p>
                  </a:txBody>
                  <a:tcPr/>
                </a:tc>
                <a:tc>
                  <a:txBody>
                    <a:bodyPr/>
                    <a:lstStyle/>
                    <a:p>
                      <a:r>
                        <a:rPr lang="en-US" sz="1600" dirty="0">
                          <a:latin typeface="Calibri" panose="020F0502020204030204" pitchFamily="34" charset="0"/>
                          <a:cs typeface="Calibri" panose="020F0502020204030204" pitchFamily="34" charset="0"/>
                        </a:rPr>
                        <a:t>61.81%</a:t>
                      </a:r>
                    </a:p>
                  </a:txBody>
                  <a:tcPr/>
                </a:tc>
                <a:tc>
                  <a:txBody>
                    <a:bodyPr/>
                    <a:lstStyle/>
                    <a:p>
                      <a:r>
                        <a:rPr lang="en-US" sz="1600" dirty="0">
                          <a:latin typeface="Calibri" panose="020F0502020204030204" pitchFamily="34" charset="0"/>
                          <a:cs typeface="Calibri" panose="020F0502020204030204" pitchFamily="34" charset="0"/>
                        </a:rPr>
                        <a:t>62.32%</a:t>
                      </a:r>
                    </a:p>
                  </a:txBody>
                  <a:tcPr/>
                </a:tc>
                <a:extLst>
                  <a:ext uri="{0D108BD9-81ED-4DB2-BD59-A6C34878D82A}">
                    <a16:rowId xmlns:a16="http://schemas.microsoft.com/office/drawing/2014/main" val="3360179339"/>
                  </a:ext>
                </a:extLst>
              </a:tr>
              <a:tr h="344637">
                <a:tc>
                  <a:txBody>
                    <a:bodyPr/>
                    <a:lstStyle/>
                    <a:p>
                      <a:r>
                        <a:rPr lang="en-US" sz="1600" dirty="0">
                          <a:latin typeface="Calibri" panose="020F0502020204030204" pitchFamily="34" charset="0"/>
                          <a:cs typeface="Calibri" panose="020F0502020204030204" pitchFamily="34" charset="0"/>
                        </a:rPr>
                        <a:t>RF</a:t>
                      </a:r>
                    </a:p>
                  </a:txBody>
                  <a:tcPr/>
                </a:tc>
                <a:tc>
                  <a:txBody>
                    <a:bodyPr/>
                    <a:lstStyle/>
                    <a:p>
                      <a:r>
                        <a:rPr lang="en-US" sz="1600" dirty="0">
                          <a:latin typeface="Calibri" panose="020F0502020204030204" pitchFamily="34" charset="0"/>
                          <a:cs typeface="Calibri" panose="020F0502020204030204" pitchFamily="34" charset="0"/>
                        </a:rPr>
                        <a:t>55.23%</a:t>
                      </a:r>
                    </a:p>
                  </a:txBody>
                  <a:tcPr/>
                </a:tc>
                <a:tc>
                  <a:txBody>
                    <a:bodyPr/>
                    <a:lstStyle/>
                    <a:p>
                      <a:r>
                        <a:rPr lang="en-US" sz="1600" dirty="0">
                          <a:latin typeface="Calibri" panose="020F0502020204030204" pitchFamily="34" charset="0"/>
                          <a:cs typeface="Calibri" panose="020F0502020204030204" pitchFamily="34" charset="0"/>
                        </a:rPr>
                        <a:t>68.48%</a:t>
                      </a:r>
                    </a:p>
                  </a:txBody>
                  <a:tcPr/>
                </a:tc>
                <a:tc>
                  <a:txBody>
                    <a:bodyPr/>
                    <a:lstStyle/>
                    <a:p>
                      <a:r>
                        <a:rPr lang="en-US" sz="1600" dirty="0">
                          <a:latin typeface="Calibri" panose="020F0502020204030204" pitchFamily="34" charset="0"/>
                          <a:cs typeface="Calibri" panose="020F0502020204030204" pitchFamily="34" charset="0"/>
                        </a:rPr>
                        <a:t>61.13%</a:t>
                      </a:r>
                    </a:p>
                  </a:txBody>
                  <a:tcPr/>
                </a:tc>
                <a:extLst>
                  <a:ext uri="{0D108BD9-81ED-4DB2-BD59-A6C34878D82A}">
                    <a16:rowId xmlns:a16="http://schemas.microsoft.com/office/drawing/2014/main" val="2886420820"/>
                  </a:ext>
                </a:extLst>
              </a:tr>
              <a:tr h="344637">
                <a:tc>
                  <a:txBody>
                    <a:bodyPr/>
                    <a:lstStyle/>
                    <a:p>
                      <a:r>
                        <a:rPr lang="en-US" sz="1600" dirty="0">
                          <a:latin typeface="Calibri" panose="020F0502020204030204" pitchFamily="34" charset="0"/>
                          <a:cs typeface="Calibri" panose="020F0502020204030204" pitchFamily="34" charset="0"/>
                        </a:rPr>
                        <a:t>ADA</a:t>
                      </a:r>
                    </a:p>
                  </a:txBody>
                  <a:tcPr/>
                </a:tc>
                <a:tc>
                  <a:txBody>
                    <a:bodyPr/>
                    <a:lstStyle/>
                    <a:p>
                      <a:r>
                        <a:rPr lang="en-US" sz="1600" dirty="0">
                          <a:latin typeface="Calibri" panose="020F0502020204030204" pitchFamily="34" charset="0"/>
                          <a:cs typeface="Calibri" panose="020F0502020204030204" pitchFamily="34" charset="0"/>
                        </a:rPr>
                        <a:t>54.56%</a:t>
                      </a:r>
                    </a:p>
                  </a:txBody>
                  <a:tcPr/>
                </a:tc>
                <a:tc>
                  <a:txBody>
                    <a:bodyPr/>
                    <a:lstStyle/>
                    <a:p>
                      <a:r>
                        <a:rPr lang="en-US" sz="1600" dirty="0">
                          <a:latin typeface="Calibri" panose="020F0502020204030204" pitchFamily="34" charset="0"/>
                          <a:cs typeface="Calibri" panose="020F0502020204030204" pitchFamily="34" charset="0"/>
                        </a:rPr>
                        <a:t>65.48%</a:t>
                      </a:r>
                    </a:p>
                  </a:txBody>
                  <a:tcPr/>
                </a:tc>
                <a:tc>
                  <a:txBody>
                    <a:bodyPr/>
                    <a:lstStyle/>
                    <a:p>
                      <a:r>
                        <a:rPr lang="en-US" sz="1600" dirty="0">
                          <a:latin typeface="Calibri" panose="020F0502020204030204" pitchFamily="34" charset="0"/>
                          <a:cs typeface="Calibri" panose="020F0502020204030204" pitchFamily="34" charset="0"/>
                        </a:rPr>
                        <a:t>59.52%</a:t>
                      </a:r>
                    </a:p>
                  </a:txBody>
                  <a:tcPr/>
                </a:tc>
                <a:extLst>
                  <a:ext uri="{0D108BD9-81ED-4DB2-BD59-A6C34878D82A}">
                    <a16:rowId xmlns:a16="http://schemas.microsoft.com/office/drawing/2014/main" val="2277790413"/>
                  </a:ext>
                </a:extLst>
              </a:tr>
              <a:tr h="344637">
                <a:tc>
                  <a:txBody>
                    <a:bodyPr/>
                    <a:lstStyle/>
                    <a:p>
                      <a:r>
                        <a:rPr lang="en-US" sz="1600" dirty="0">
                          <a:latin typeface="Calibri" panose="020F0502020204030204" pitchFamily="34" charset="0"/>
                          <a:cs typeface="Calibri" panose="020F0502020204030204" pitchFamily="34" charset="0"/>
                        </a:rPr>
                        <a:t>GB</a:t>
                      </a:r>
                    </a:p>
                  </a:txBody>
                  <a:tcPr/>
                </a:tc>
                <a:tc>
                  <a:txBody>
                    <a:bodyPr/>
                    <a:lstStyle/>
                    <a:p>
                      <a:r>
                        <a:rPr lang="en-US" sz="1600" dirty="0">
                          <a:latin typeface="Calibri" panose="020F0502020204030204" pitchFamily="34" charset="0"/>
                          <a:cs typeface="Calibri" panose="020F0502020204030204" pitchFamily="34" charset="0"/>
                        </a:rPr>
                        <a:t>60.76%</a:t>
                      </a:r>
                    </a:p>
                  </a:txBody>
                  <a:tcPr/>
                </a:tc>
                <a:tc>
                  <a:txBody>
                    <a:bodyPr/>
                    <a:lstStyle/>
                    <a:p>
                      <a:r>
                        <a:rPr lang="en-US" sz="1600" dirty="0">
                          <a:latin typeface="Calibri" panose="020F0502020204030204" pitchFamily="34" charset="0"/>
                          <a:cs typeface="Calibri" panose="020F0502020204030204" pitchFamily="34" charset="0"/>
                        </a:rPr>
                        <a:t>62.24%</a:t>
                      </a:r>
                    </a:p>
                  </a:txBody>
                  <a:tcPr/>
                </a:tc>
                <a:tc>
                  <a:txBody>
                    <a:bodyPr/>
                    <a:lstStyle/>
                    <a:p>
                      <a:r>
                        <a:rPr lang="en-US" sz="1600" dirty="0">
                          <a:latin typeface="Calibri" panose="020F0502020204030204" pitchFamily="34" charset="0"/>
                          <a:cs typeface="Calibri" panose="020F0502020204030204" pitchFamily="34" charset="0"/>
                        </a:rPr>
                        <a:t>61.47%</a:t>
                      </a:r>
                    </a:p>
                  </a:txBody>
                  <a:tcPr/>
                </a:tc>
                <a:extLst>
                  <a:ext uri="{0D108BD9-81ED-4DB2-BD59-A6C34878D82A}">
                    <a16:rowId xmlns:a16="http://schemas.microsoft.com/office/drawing/2014/main" val="3235776920"/>
                  </a:ext>
                </a:extLst>
              </a:tr>
              <a:tr h="344637">
                <a:tc>
                  <a:txBody>
                    <a:bodyPr/>
                    <a:lstStyle/>
                    <a:p>
                      <a:r>
                        <a:rPr lang="en-US" sz="1600" dirty="0">
                          <a:latin typeface="Calibri" panose="020F0502020204030204" pitchFamily="34" charset="0"/>
                          <a:cs typeface="Calibri" panose="020F0502020204030204" pitchFamily="34" charset="0"/>
                        </a:rPr>
                        <a:t>XGB</a:t>
                      </a:r>
                    </a:p>
                  </a:txBody>
                  <a:tcPr/>
                </a:tc>
                <a:tc>
                  <a:txBody>
                    <a:bodyPr/>
                    <a:lstStyle/>
                    <a:p>
                      <a:r>
                        <a:rPr lang="en-US" sz="1600" dirty="0">
                          <a:latin typeface="Calibri" panose="020F0502020204030204" pitchFamily="34" charset="0"/>
                          <a:cs typeface="Calibri" panose="020F0502020204030204" pitchFamily="34" charset="0"/>
                        </a:rPr>
                        <a:t>63.14%</a:t>
                      </a:r>
                    </a:p>
                  </a:txBody>
                  <a:tcPr/>
                </a:tc>
                <a:tc>
                  <a:txBody>
                    <a:bodyPr/>
                    <a:lstStyle/>
                    <a:p>
                      <a:r>
                        <a:rPr lang="en-US" sz="1600" dirty="0">
                          <a:latin typeface="Calibri" panose="020F0502020204030204" pitchFamily="34" charset="0"/>
                          <a:cs typeface="Calibri" panose="020F0502020204030204" pitchFamily="34" charset="0"/>
                        </a:rPr>
                        <a:t>61.41%</a:t>
                      </a:r>
                    </a:p>
                  </a:txBody>
                  <a:tcPr/>
                </a:tc>
                <a:tc>
                  <a:txBody>
                    <a:bodyPr/>
                    <a:lstStyle/>
                    <a:p>
                      <a:r>
                        <a:rPr lang="en-US" sz="1600" dirty="0">
                          <a:latin typeface="Calibri" panose="020F0502020204030204" pitchFamily="34" charset="0"/>
                          <a:cs typeface="Calibri" panose="020F0502020204030204" pitchFamily="34" charset="0"/>
                        </a:rPr>
                        <a:t>61.23%</a:t>
                      </a:r>
                    </a:p>
                  </a:txBody>
                  <a:tcPr/>
                </a:tc>
                <a:extLst>
                  <a:ext uri="{0D108BD9-81ED-4DB2-BD59-A6C34878D82A}">
                    <a16:rowId xmlns:a16="http://schemas.microsoft.com/office/drawing/2014/main" val="3876208058"/>
                  </a:ext>
                </a:extLst>
              </a:tr>
            </a:tbl>
          </a:graphicData>
        </a:graphic>
      </p:graphicFrame>
      <p:sp>
        <p:nvSpPr>
          <p:cNvPr id="2" name="TextBox 1">
            <a:extLst>
              <a:ext uri="{FF2B5EF4-FFF2-40B4-BE49-F238E27FC236}">
                <a16:creationId xmlns:a16="http://schemas.microsoft.com/office/drawing/2014/main" id="{3760B179-A672-0986-76BA-01BE9A3791A0}"/>
              </a:ext>
            </a:extLst>
          </p:cNvPr>
          <p:cNvSpPr txBox="1"/>
          <p:nvPr/>
        </p:nvSpPr>
        <p:spPr>
          <a:xfrm>
            <a:off x="7275060" y="4580156"/>
            <a:ext cx="3995056" cy="1846659"/>
          </a:xfrm>
          <a:prstGeom prst="rect">
            <a:avLst/>
          </a:prstGeom>
          <a:noFill/>
          <a:ln w="12700">
            <a:solidFill>
              <a:schemeClr val="accent2"/>
            </a:solidFill>
          </a:ln>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F1 Score and AUC Score for Ensemble Model is highest, but recall is highest in Random Forest Classifier.</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F1 Score in random forest model is approximately close to Ensemble Model</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Random Forest is selected as final model</a:t>
            </a:r>
          </a:p>
          <a:p>
            <a:endParaRPr lang="en-US"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31E6986-2F41-DFFB-1F63-EB56660D1E19}"/>
              </a:ext>
            </a:extLst>
          </p:cNvPr>
          <p:cNvPicPr>
            <a:picLocks noChangeAspect="1"/>
          </p:cNvPicPr>
          <p:nvPr/>
        </p:nvPicPr>
        <p:blipFill>
          <a:blip r:embed="rId3"/>
          <a:stretch>
            <a:fillRect/>
          </a:stretch>
        </p:blipFill>
        <p:spPr>
          <a:xfrm>
            <a:off x="551181" y="1117283"/>
            <a:ext cx="6591024" cy="4702785"/>
          </a:xfrm>
          <a:prstGeom prst="rect">
            <a:avLst/>
          </a:prstGeom>
          <a:ln w="25400">
            <a:solidFill>
              <a:schemeClr val="accent2"/>
            </a:solidFill>
          </a:ln>
        </p:spPr>
      </p:pic>
    </p:spTree>
    <p:extLst>
      <p:ext uri="{BB962C8B-B14F-4D97-AF65-F5344CB8AC3E}">
        <p14:creationId xmlns:p14="http://schemas.microsoft.com/office/powerpoint/2010/main" val="199345432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46263"/>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Architecture</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a:t>
            </a:fld>
            <a:endParaRPr/>
          </a:p>
        </p:txBody>
      </p:sp>
      <p:sp>
        <p:nvSpPr>
          <p:cNvPr id="22" name="Rectangle 21">
            <a:extLst>
              <a:ext uri="{FF2B5EF4-FFF2-40B4-BE49-F238E27FC236}">
                <a16:creationId xmlns:a16="http://schemas.microsoft.com/office/drawing/2014/main" id="{E0575218-F908-D72C-E55E-7CA3667F39AD}"/>
              </a:ext>
            </a:extLst>
          </p:cNvPr>
          <p:cNvSpPr/>
          <p:nvPr/>
        </p:nvSpPr>
        <p:spPr>
          <a:xfrm>
            <a:off x="1670180" y="1062963"/>
            <a:ext cx="8957387" cy="4994245"/>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F6A9FC4F-1833-874F-C8A7-D337F2A73801}"/>
              </a:ext>
            </a:extLst>
          </p:cNvPr>
          <p:cNvPicPr>
            <a:picLocks noChangeAspect="1"/>
          </p:cNvPicPr>
          <p:nvPr/>
        </p:nvPicPr>
        <p:blipFill>
          <a:blip r:embed="rId3"/>
          <a:stretch>
            <a:fillRect/>
          </a:stretch>
        </p:blipFill>
        <p:spPr>
          <a:xfrm>
            <a:off x="1885264" y="1140645"/>
            <a:ext cx="8636555" cy="4778018"/>
          </a:xfrm>
          <a:prstGeom prst="rect">
            <a:avLst/>
          </a:prstGeom>
        </p:spPr>
      </p:pic>
    </p:spTree>
    <p:extLst>
      <p:ext uri="{BB962C8B-B14F-4D97-AF65-F5344CB8AC3E}">
        <p14:creationId xmlns:p14="http://schemas.microsoft.com/office/powerpoint/2010/main" val="401945219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34607" y="72983"/>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Deployment</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40</a:t>
            </a:fld>
            <a:endParaRPr/>
          </a:p>
        </p:txBody>
      </p:sp>
      <p:sp>
        <p:nvSpPr>
          <p:cNvPr id="12" name="Rectangle 11">
            <a:extLst>
              <a:ext uri="{FF2B5EF4-FFF2-40B4-BE49-F238E27FC236}">
                <a16:creationId xmlns:a16="http://schemas.microsoft.com/office/drawing/2014/main" id="{8BAF91CC-6123-C894-BDF5-B995639115A4}"/>
              </a:ext>
            </a:extLst>
          </p:cNvPr>
          <p:cNvSpPr/>
          <p:nvPr/>
        </p:nvSpPr>
        <p:spPr>
          <a:xfrm>
            <a:off x="980026" y="818235"/>
            <a:ext cx="7772400" cy="556992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3E45E0CB-1FD6-B5E8-2D6C-46214EAE054C}"/>
              </a:ext>
            </a:extLst>
          </p:cNvPr>
          <p:cNvPicPr>
            <a:picLocks noChangeAspect="1"/>
          </p:cNvPicPr>
          <p:nvPr/>
        </p:nvPicPr>
        <p:blipFill>
          <a:blip r:embed="rId3"/>
          <a:stretch>
            <a:fillRect/>
          </a:stretch>
        </p:blipFill>
        <p:spPr>
          <a:xfrm>
            <a:off x="980026" y="5681658"/>
            <a:ext cx="4498768" cy="305422"/>
          </a:xfrm>
          <a:prstGeom prst="rect">
            <a:avLst/>
          </a:prstGeom>
        </p:spPr>
      </p:pic>
      <p:pic>
        <p:nvPicPr>
          <p:cNvPr id="16" name="Picture 15">
            <a:extLst>
              <a:ext uri="{FF2B5EF4-FFF2-40B4-BE49-F238E27FC236}">
                <a16:creationId xmlns:a16="http://schemas.microsoft.com/office/drawing/2014/main" id="{BA55443F-45EE-D4B8-D955-8F54EE784419}"/>
              </a:ext>
            </a:extLst>
          </p:cNvPr>
          <p:cNvPicPr>
            <a:picLocks noChangeAspect="1"/>
          </p:cNvPicPr>
          <p:nvPr/>
        </p:nvPicPr>
        <p:blipFill>
          <a:blip r:embed="rId4"/>
          <a:stretch>
            <a:fillRect/>
          </a:stretch>
        </p:blipFill>
        <p:spPr>
          <a:xfrm>
            <a:off x="980026" y="5972702"/>
            <a:ext cx="4498768" cy="40495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ED5D6EBF-2A96-7BB1-A3A4-6C1CAA490724}"/>
              </a:ext>
            </a:extLst>
          </p:cNvPr>
          <p:cNvPicPr>
            <a:picLocks noChangeAspect="1"/>
          </p:cNvPicPr>
          <p:nvPr/>
        </p:nvPicPr>
        <p:blipFill>
          <a:blip r:embed="rId5"/>
          <a:stretch>
            <a:fillRect/>
          </a:stretch>
        </p:blipFill>
        <p:spPr>
          <a:xfrm>
            <a:off x="980026" y="835596"/>
            <a:ext cx="7772400" cy="143074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643A4842-CE01-43CD-83C4-22EB04117D06}"/>
              </a:ext>
            </a:extLst>
          </p:cNvPr>
          <p:cNvPicPr>
            <a:picLocks noChangeAspect="1"/>
          </p:cNvPicPr>
          <p:nvPr/>
        </p:nvPicPr>
        <p:blipFill rotWithShape="1">
          <a:blip r:embed="rId6"/>
          <a:srcRect t="7709"/>
          <a:stretch/>
        </p:blipFill>
        <p:spPr>
          <a:xfrm>
            <a:off x="980026" y="2266337"/>
            <a:ext cx="7772400" cy="3348142"/>
          </a:xfrm>
          <a:prstGeom prst="rect">
            <a:avLst/>
          </a:prstGeom>
        </p:spPr>
      </p:pic>
    </p:spTree>
    <p:extLst>
      <p:ext uri="{BB962C8B-B14F-4D97-AF65-F5344CB8AC3E}">
        <p14:creationId xmlns:p14="http://schemas.microsoft.com/office/powerpoint/2010/main" val="359565645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Deployment</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41</a:t>
            </a:fld>
            <a:endParaRPr/>
          </a:p>
        </p:txBody>
      </p:sp>
      <p:grpSp>
        <p:nvGrpSpPr>
          <p:cNvPr id="3" name="Group 2">
            <a:extLst>
              <a:ext uri="{FF2B5EF4-FFF2-40B4-BE49-F238E27FC236}">
                <a16:creationId xmlns:a16="http://schemas.microsoft.com/office/drawing/2014/main" id="{8BB042BF-B695-BD53-577F-F8AB5DFE3FB9}"/>
              </a:ext>
            </a:extLst>
          </p:cNvPr>
          <p:cNvGrpSpPr/>
          <p:nvPr/>
        </p:nvGrpSpPr>
        <p:grpSpPr>
          <a:xfrm>
            <a:off x="182879" y="1683916"/>
            <a:ext cx="6174889" cy="3871229"/>
            <a:chOff x="342899" y="835173"/>
            <a:chExt cx="6644639" cy="3871229"/>
          </a:xfrm>
        </p:grpSpPr>
        <p:pic>
          <p:nvPicPr>
            <p:cNvPr id="14" name="Picture 13" descr="Text&#10;&#10;Description automatically generated">
              <a:extLst>
                <a:ext uri="{FF2B5EF4-FFF2-40B4-BE49-F238E27FC236}">
                  <a16:creationId xmlns:a16="http://schemas.microsoft.com/office/drawing/2014/main" id="{49759938-3340-D20D-88B9-7598F6831DAC}"/>
                </a:ext>
              </a:extLst>
            </p:cNvPr>
            <p:cNvPicPr>
              <a:picLocks noChangeAspect="1"/>
            </p:cNvPicPr>
            <p:nvPr/>
          </p:nvPicPr>
          <p:blipFill>
            <a:blip r:embed="rId3"/>
            <a:stretch>
              <a:fillRect/>
            </a:stretch>
          </p:blipFill>
          <p:spPr>
            <a:xfrm>
              <a:off x="342899" y="1099602"/>
              <a:ext cx="6644639" cy="3606800"/>
            </a:xfrm>
            <a:prstGeom prst="rect">
              <a:avLst/>
            </a:prstGeom>
          </p:spPr>
        </p:pic>
        <p:sp>
          <p:nvSpPr>
            <p:cNvPr id="2" name="TextBox 1">
              <a:extLst>
                <a:ext uri="{FF2B5EF4-FFF2-40B4-BE49-F238E27FC236}">
                  <a16:creationId xmlns:a16="http://schemas.microsoft.com/office/drawing/2014/main" id="{89F11D97-0BB3-0762-A6C5-8772698A83A4}"/>
                </a:ext>
              </a:extLst>
            </p:cNvPr>
            <p:cNvSpPr txBox="1"/>
            <p:nvPr/>
          </p:nvSpPr>
          <p:spPr>
            <a:xfrm>
              <a:off x="1887071" y="835173"/>
              <a:ext cx="3100529"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Running the Saved Model in  Spyder</a:t>
              </a:r>
            </a:p>
          </p:txBody>
        </p:sp>
      </p:grpSp>
      <p:sp>
        <p:nvSpPr>
          <p:cNvPr id="6" name="Rectangle 5">
            <a:extLst>
              <a:ext uri="{FF2B5EF4-FFF2-40B4-BE49-F238E27FC236}">
                <a16:creationId xmlns:a16="http://schemas.microsoft.com/office/drawing/2014/main" id="{A73047CD-095E-8B0A-D6FC-09AC86BC3E7D}"/>
              </a:ext>
            </a:extLst>
          </p:cNvPr>
          <p:cNvSpPr/>
          <p:nvPr/>
        </p:nvSpPr>
        <p:spPr>
          <a:xfrm>
            <a:off x="182879" y="1576582"/>
            <a:ext cx="6174889" cy="397856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6" name="Group 15">
            <a:extLst>
              <a:ext uri="{FF2B5EF4-FFF2-40B4-BE49-F238E27FC236}">
                <a16:creationId xmlns:a16="http://schemas.microsoft.com/office/drawing/2014/main" id="{9F809B7C-87A1-494B-2D55-26DEB1FFEDB5}"/>
              </a:ext>
            </a:extLst>
          </p:cNvPr>
          <p:cNvGrpSpPr/>
          <p:nvPr/>
        </p:nvGrpSpPr>
        <p:grpSpPr>
          <a:xfrm>
            <a:off x="6655594" y="1652329"/>
            <a:ext cx="5080297" cy="3902798"/>
            <a:chOff x="6655594" y="1652329"/>
            <a:chExt cx="5080297" cy="3902798"/>
          </a:xfrm>
        </p:grpSpPr>
        <p:pic>
          <p:nvPicPr>
            <p:cNvPr id="13" name="Picture 12" descr="Text&#10;&#10;Description automatically generated">
              <a:extLst>
                <a:ext uri="{FF2B5EF4-FFF2-40B4-BE49-F238E27FC236}">
                  <a16:creationId xmlns:a16="http://schemas.microsoft.com/office/drawing/2014/main" id="{260C18BA-8348-3C36-DCBC-360B149640B8}"/>
                </a:ext>
              </a:extLst>
            </p:cNvPr>
            <p:cNvPicPr>
              <a:picLocks noChangeAspect="1"/>
            </p:cNvPicPr>
            <p:nvPr/>
          </p:nvPicPr>
          <p:blipFill>
            <a:blip r:embed="rId4"/>
            <a:stretch>
              <a:fillRect/>
            </a:stretch>
          </p:blipFill>
          <p:spPr>
            <a:xfrm>
              <a:off x="6655594" y="1948345"/>
              <a:ext cx="5080297" cy="3606782"/>
            </a:xfrm>
            <a:prstGeom prst="rect">
              <a:avLst/>
            </a:prstGeom>
          </p:spPr>
        </p:pic>
        <p:sp>
          <p:nvSpPr>
            <p:cNvPr id="15" name="TextBox 14">
              <a:extLst>
                <a:ext uri="{FF2B5EF4-FFF2-40B4-BE49-F238E27FC236}">
                  <a16:creationId xmlns:a16="http://schemas.microsoft.com/office/drawing/2014/main" id="{C28E3EC8-0C62-0FA5-9F3A-42201744B9B7}"/>
                </a:ext>
              </a:extLst>
            </p:cNvPr>
            <p:cNvSpPr txBox="1"/>
            <p:nvPr/>
          </p:nvSpPr>
          <p:spPr>
            <a:xfrm>
              <a:off x="7428573" y="1652329"/>
              <a:ext cx="3925227"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Defining web application buttons in </a:t>
              </a:r>
              <a:r>
                <a:rPr lang="en-US" dirty="0" err="1">
                  <a:latin typeface="Calibri" panose="020F0502020204030204" pitchFamily="34" charset="0"/>
                  <a:cs typeface="Calibri" panose="020F0502020204030204" pitchFamily="34" charset="0"/>
                </a:rPr>
                <a:t>Streamlit</a:t>
              </a:r>
              <a:r>
                <a:rPr lang="en-US" dirty="0">
                  <a:latin typeface="Calibri" panose="020F0502020204030204" pitchFamily="34" charset="0"/>
                  <a:cs typeface="Calibri" panose="020F0502020204030204" pitchFamily="34" charset="0"/>
                </a:rPr>
                <a:t> </a:t>
              </a:r>
            </a:p>
          </p:txBody>
        </p:sp>
      </p:grpSp>
      <p:sp>
        <p:nvSpPr>
          <p:cNvPr id="17" name="Rectangle 16">
            <a:extLst>
              <a:ext uri="{FF2B5EF4-FFF2-40B4-BE49-F238E27FC236}">
                <a16:creationId xmlns:a16="http://schemas.microsoft.com/office/drawing/2014/main" id="{04DBDBDD-9667-6430-2524-439002CA9AA3}"/>
              </a:ext>
            </a:extLst>
          </p:cNvPr>
          <p:cNvSpPr/>
          <p:nvPr/>
        </p:nvSpPr>
        <p:spPr>
          <a:xfrm>
            <a:off x="6655594" y="1576582"/>
            <a:ext cx="5080297" cy="397856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BBBC220F-3769-ABBF-C2B3-27FFDE3E26D4}"/>
              </a:ext>
            </a:extLst>
          </p:cNvPr>
          <p:cNvSpPr txBox="1"/>
          <p:nvPr/>
        </p:nvSpPr>
        <p:spPr>
          <a:xfrm>
            <a:off x="2850895" y="1137244"/>
            <a:ext cx="7013746"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Using Spyder and </a:t>
            </a:r>
            <a:r>
              <a:rPr lang="en-US" sz="1600" dirty="0" err="1">
                <a:latin typeface="Calibri" panose="020F0502020204030204" pitchFamily="34" charset="0"/>
                <a:cs typeface="Calibri" panose="020F0502020204030204" pitchFamily="34" charset="0"/>
              </a:rPr>
              <a:t>Streamlit</a:t>
            </a:r>
            <a:r>
              <a:rPr lang="en-US" sz="1600" dirty="0">
                <a:latin typeface="Calibri" panose="020F0502020204030204" pitchFamily="34" charset="0"/>
                <a:cs typeface="Calibri" panose="020F0502020204030204" pitchFamily="34" charset="0"/>
              </a:rPr>
              <a:t> to create Web Application which can be used by Bank  </a:t>
            </a:r>
          </a:p>
        </p:txBody>
      </p:sp>
    </p:spTree>
    <p:extLst>
      <p:ext uri="{BB962C8B-B14F-4D97-AF65-F5344CB8AC3E}">
        <p14:creationId xmlns:p14="http://schemas.microsoft.com/office/powerpoint/2010/main" val="168827386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342899" y="207192"/>
            <a:ext cx="11522785" cy="814728"/>
          </a:xfrm>
        </p:spPr>
        <p:txBody>
          <a:bodyPr>
            <a:noAutofit/>
          </a:bodyPr>
          <a:lstStyle/>
          <a:p>
            <a:r>
              <a:rPr lang="en-IN" sz="3200" b="1" u="none" strike="noStrike" dirty="0">
                <a:solidFill>
                  <a:srgbClr val="000000"/>
                </a:solidFill>
                <a:effectLst/>
                <a:latin typeface="Calibri Light" panose="020F0302020204030204" pitchFamily="34" charset="0"/>
                <a:cs typeface="Calibri Light" panose="020F0302020204030204" pitchFamily="34" charset="0"/>
              </a:rPr>
              <a:t>Deployment</a:t>
            </a:r>
            <a:endParaRPr lang="en-US" sz="4800" b="1" dirty="0">
              <a:latin typeface="Calibri Light" panose="020F0302020204030204" pitchFamily="34" charset="0"/>
              <a:cs typeface="Calibri Light" panose="020F0302020204030204" pitchFamily="34" charset="0"/>
            </a:endParaRP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42</a:t>
            </a:fld>
            <a:endParaRPr/>
          </a:p>
        </p:txBody>
      </p:sp>
      <p:grpSp>
        <p:nvGrpSpPr>
          <p:cNvPr id="9" name="Group 8">
            <a:extLst>
              <a:ext uri="{FF2B5EF4-FFF2-40B4-BE49-F238E27FC236}">
                <a16:creationId xmlns:a16="http://schemas.microsoft.com/office/drawing/2014/main" id="{85B6A45B-20B9-12DB-2ACA-77AF17BB7B81}"/>
              </a:ext>
            </a:extLst>
          </p:cNvPr>
          <p:cNvGrpSpPr/>
          <p:nvPr/>
        </p:nvGrpSpPr>
        <p:grpSpPr>
          <a:xfrm>
            <a:off x="279876" y="1579557"/>
            <a:ext cx="3758724" cy="1849443"/>
            <a:chOff x="279876" y="1579557"/>
            <a:chExt cx="3758724" cy="1849443"/>
          </a:xfrm>
        </p:grpSpPr>
        <p:pic>
          <p:nvPicPr>
            <p:cNvPr id="18434" name="Picture 2">
              <a:extLst>
                <a:ext uri="{FF2B5EF4-FFF2-40B4-BE49-F238E27FC236}">
                  <a16:creationId xmlns:a16="http://schemas.microsoft.com/office/drawing/2014/main" id="{6F262CA6-BC59-609A-F476-9A2C0F37A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76" y="1983286"/>
              <a:ext cx="3758724" cy="1445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2F791A-88F7-085C-8721-DDB00BA48349}"/>
                </a:ext>
              </a:extLst>
            </p:cNvPr>
            <p:cNvSpPr txBox="1"/>
            <p:nvPr/>
          </p:nvSpPr>
          <p:spPr>
            <a:xfrm>
              <a:off x="342899" y="1579557"/>
              <a:ext cx="2890535" cy="307777"/>
            </a:xfrm>
            <a:prstGeom prst="rect">
              <a:avLst/>
            </a:prstGeom>
            <a:noFill/>
          </p:spPr>
          <p:txBody>
            <a:bodyPr wrap="none" rtlCol="0">
              <a:spAutoFit/>
            </a:bodyPr>
            <a:lstStyle/>
            <a:p>
              <a:r>
                <a:rPr lang="en-US" dirty="0"/>
                <a:t>Running the saved file on terminal</a:t>
              </a:r>
            </a:p>
          </p:txBody>
        </p:sp>
      </p:grpSp>
      <p:pic>
        <p:nvPicPr>
          <p:cNvPr id="18436" name="Picture 4">
            <a:extLst>
              <a:ext uri="{FF2B5EF4-FFF2-40B4-BE49-F238E27FC236}">
                <a16:creationId xmlns:a16="http://schemas.microsoft.com/office/drawing/2014/main" id="{9757E345-12FB-ED43-2A02-29784568D9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073"/>
          <a:stretch/>
        </p:blipFill>
        <p:spPr bwMode="auto">
          <a:xfrm>
            <a:off x="4216250" y="1579557"/>
            <a:ext cx="3758724" cy="3610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D281532-8D12-02F5-39D1-7F5B75C2E322}"/>
              </a:ext>
            </a:extLst>
          </p:cNvPr>
          <p:cNvSpPr/>
          <p:nvPr/>
        </p:nvSpPr>
        <p:spPr>
          <a:xfrm>
            <a:off x="4216250" y="1430767"/>
            <a:ext cx="7649434" cy="434608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8BBE458-D94B-9241-E051-1BBEB4E67C83}"/>
              </a:ext>
            </a:extLst>
          </p:cNvPr>
          <p:cNvSpPr/>
          <p:nvPr/>
        </p:nvSpPr>
        <p:spPr>
          <a:xfrm>
            <a:off x="193638" y="1430767"/>
            <a:ext cx="3937298" cy="217304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Picture 2" descr="A picture containing graphical user interface&#10;&#10;Description automatically generated">
            <a:extLst>
              <a:ext uri="{FF2B5EF4-FFF2-40B4-BE49-F238E27FC236}">
                <a16:creationId xmlns:a16="http://schemas.microsoft.com/office/drawing/2014/main" id="{83A5BD79-40E6-CEB2-E31C-EF6F6160293A}"/>
              </a:ext>
            </a:extLst>
          </p:cNvPr>
          <p:cNvPicPr>
            <a:picLocks noChangeAspect="1"/>
          </p:cNvPicPr>
          <p:nvPr/>
        </p:nvPicPr>
        <p:blipFill rotWithShape="1">
          <a:blip r:embed="rId5"/>
          <a:srcRect r="27833"/>
          <a:stretch/>
        </p:blipFill>
        <p:spPr>
          <a:xfrm>
            <a:off x="8060288" y="1983286"/>
            <a:ext cx="3518154" cy="3479463"/>
          </a:xfrm>
          <a:prstGeom prst="rect">
            <a:avLst/>
          </a:prstGeom>
        </p:spPr>
      </p:pic>
    </p:spTree>
    <p:extLst>
      <p:ext uri="{BB962C8B-B14F-4D97-AF65-F5344CB8AC3E}">
        <p14:creationId xmlns:p14="http://schemas.microsoft.com/office/powerpoint/2010/main" val="18200047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36"/>
                                        </p:tgtEl>
                                        <p:attrNameLst>
                                          <p:attrName>style.visibility</p:attrName>
                                        </p:attrNameLst>
                                      </p:cBhvr>
                                      <p:to>
                                        <p:strVal val="visible"/>
                                      </p:to>
                                    </p:set>
                                    <p:animEffect transition="in" filter="dissolve">
                                      <p:cBhvr>
                                        <p:cTn id="15" dur="500"/>
                                        <p:tgtEl>
                                          <p:spTgt spid="1843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dirty="0"/>
              <a:t>DATA2</a:t>
            </a:r>
            <a:r>
              <a:rPr lang="en-US" dirty="0"/>
              <a:t>4</a:t>
            </a:r>
            <a:r>
              <a:rPr dirty="0"/>
              <a:t>5 </a:t>
            </a:r>
            <a:r>
              <a:rPr lang="en-US" dirty="0"/>
              <a:t>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6512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Conclusion</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43</a:t>
            </a:fld>
            <a:endParaRPr/>
          </a:p>
        </p:txBody>
      </p:sp>
      <p:sp>
        <p:nvSpPr>
          <p:cNvPr id="3" name="Text Placeholder 2">
            <a:extLst>
              <a:ext uri="{FF2B5EF4-FFF2-40B4-BE49-F238E27FC236}">
                <a16:creationId xmlns:a16="http://schemas.microsoft.com/office/drawing/2014/main" id="{9506E262-CAEC-44BD-B488-22AE1F16F2B6}"/>
              </a:ext>
            </a:extLst>
          </p:cNvPr>
          <p:cNvSpPr>
            <a:spLocks noGrp="1"/>
          </p:cNvSpPr>
          <p:nvPr>
            <p:ph type="body" idx="1"/>
          </p:nvPr>
        </p:nvSpPr>
        <p:spPr>
          <a:xfrm>
            <a:off x="838199" y="1081826"/>
            <a:ext cx="10649989" cy="5095137"/>
          </a:xfrm>
        </p:spPr>
        <p:txBody>
          <a:bodyP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Implemented multiple classifiers to evaluate the performance of each model.</a:t>
            </a:r>
          </a:p>
          <a:p>
            <a:r>
              <a:rPr lang="en-US" sz="2000" dirty="0">
                <a:latin typeface="Calibri" panose="020F0502020204030204" pitchFamily="34" charset="0"/>
                <a:ea typeface="Calibri" panose="020F0502020204030204" pitchFamily="34" charset="0"/>
                <a:cs typeface="Calibri" panose="020F0502020204030204" pitchFamily="34" charset="0"/>
              </a:rPr>
              <a:t>Oversampling technique increased the accuracy of the model.</a:t>
            </a:r>
          </a:p>
          <a:p>
            <a:r>
              <a:rPr lang="en-US" sz="2000" dirty="0">
                <a:latin typeface="Calibri" panose="020F0502020204030204" pitchFamily="34" charset="0"/>
                <a:ea typeface="Calibri" panose="020F0502020204030204" pitchFamily="34" charset="0"/>
                <a:cs typeface="Calibri" panose="020F0502020204030204" pitchFamily="34" charset="0"/>
              </a:rPr>
              <a:t>Predictive model using relevant features had higher accuracy.</a:t>
            </a:r>
          </a:p>
          <a:p>
            <a:r>
              <a:rPr lang="en-US" sz="2000" dirty="0">
                <a:latin typeface="Calibri" panose="020F0502020204030204" pitchFamily="34" charset="0"/>
                <a:ea typeface="Calibri" panose="020F0502020204030204" pitchFamily="34" charset="0"/>
                <a:cs typeface="Calibri" panose="020F0502020204030204" pitchFamily="34" charset="0"/>
              </a:rPr>
              <a:t>Selected Random Forest Classifier as the best model in terms of recall and F1 score.</a:t>
            </a:r>
          </a:p>
          <a:p>
            <a:r>
              <a:rPr lang="en-US" sz="2000" dirty="0">
                <a:latin typeface="Calibri" panose="020F0502020204030204" pitchFamily="34" charset="0"/>
                <a:ea typeface="Calibri" panose="020F0502020204030204" pitchFamily="34" charset="0"/>
                <a:cs typeface="Calibri" panose="020F0502020204030204" pitchFamily="34" charset="0"/>
              </a:rPr>
              <a:t>Created web application which can be used by Bank to find out which customers are likely to leave the bank services. </a:t>
            </a:r>
          </a:p>
          <a:p>
            <a:pPr marL="5080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5080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picture containing text, blue&#10;&#10;Description automatically generated">
            <a:extLst>
              <a:ext uri="{FF2B5EF4-FFF2-40B4-BE49-F238E27FC236}">
                <a16:creationId xmlns:a16="http://schemas.microsoft.com/office/drawing/2014/main" id="{AC62F891-6A79-A9B0-F750-57C0382A8A72}"/>
              </a:ext>
            </a:extLst>
          </p:cNvPr>
          <p:cNvPicPr>
            <a:picLocks noChangeAspect="1"/>
          </p:cNvPicPr>
          <p:nvPr/>
        </p:nvPicPr>
        <p:blipFill>
          <a:blip r:embed="rId3"/>
          <a:stretch>
            <a:fillRect/>
          </a:stretch>
        </p:blipFill>
        <p:spPr>
          <a:xfrm>
            <a:off x="8472009" y="4845139"/>
            <a:ext cx="3290417" cy="1471010"/>
          </a:xfrm>
          <a:prstGeom prst="rect">
            <a:avLst/>
          </a:prstGeom>
        </p:spPr>
      </p:pic>
    </p:spTree>
    <p:extLst>
      <p:ext uri="{BB962C8B-B14F-4D97-AF65-F5344CB8AC3E}">
        <p14:creationId xmlns:p14="http://schemas.microsoft.com/office/powerpoint/2010/main" val="282471255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8"/>
          <p:cNvSpPr txBox="1"/>
          <p:nvPr/>
        </p:nvSpPr>
        <p:spPr>
          <a:xfrm>
            <a:off x="4038600" y="6451917"/>
            <a:ext cx="4114800" cy="447039"/>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888888"/>
              </a:buClr>
              <a:buSzPts val="1200"/>
              <a:buFont typeface="Calibri"/>
              <a:buNone/>
            </a:pPr>
            <a:r>
              <a:rPr lang="en-US" sz="1200" b="0" i="0" u="none" strike="noStrike" cap="none">
                <a:solidFill>
                  <a:srgbClr val="888888"/>
                </a:solidFill>
                <a:latin typeface="Calibri"/>
                <a:ea typeface="Calibri"/>
                <a:cs typeface="Calibri"/>
                <a:sym typeface="Calibri"/>
              </a:rPr>
              <a:t>Comparative Performance Analysis - Cassandra Vs MongoDB</a:t>
            </a:r>
            <a:endParaRPr/>
          </a:p>
        </p:txBody>
      </p:sp>
      <p:sp>
        <p:nvSpPr>
          <p:cNvPr id="110" name="Google Shape;110;p8"/>
          <p:cNvSpPr/>
          <p:nvPr/>
        </p:nvSpPr>
        <p:spPr>
          <a:xfrm flipH="1">
            <a:off x="-2" y="0"/>
            <a:ext cx="6340295" cy="6858000"/>
          </a:xfrm>
          <a:prstGeom prst="rect">
            <a:avLst/>
          </a:prstGeom>
          <a:solidFill>
            <a:srgbClr val="FF863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111" name="Google Shape;111;p8" descr="Google Shape;352;p16"/>
          <p:cNvPicPr preferRelativeResize="0"/>
          <p:nvPr/>
        </p:nvPicPr>
        <p:blipFill rotWithShape="1">
          <a:blip r:embed="rId3">
            <a:alphaModFix/>
          </a:blip>
          <a:srcRect/>
          <a:stretch/>
        </p:blipFill>
        <p:spPr>
          <a:xfrm>
            <a:off x="0" y="0"/>
            <a:ext cx="9803757" cy="6858000"/>
          </a:xfrm>
          <a:prstGeom prst="rect">
            <a:avLst/>
          </a:prstGeom>
          <a:noFill/>
          <a:ln>
            <a:noFill/>
          </a:ln>
        </p:spPr>
      </p:pic>
      <p:sp>
        <p:nvSpPr>
          <p:cNvPr id="112" name="Google Shape;112;p8"/>
          <p:cNvSpPr txBox="1">
            <a:spLocks noGrp="1"/>
          </p:cNvSpPr>
          <p:nvPr>
            <p:ph type="title"/>
          </p:nvPr>
        </p:nvSpPr>
        <p:spPr>
          <a:xfrm>
            <a:off x="6340292" y="3071023"/>
            <a:ext cx="3604498" cy="1297117"/>
          </a:xfrm>
          <a:prstGeom prst="rect">
            <a:avLst/>
          </a:prstGeom>
          <a:noFill/>
          <a:ln>
            <a:noFill/>
          </a:ln>
        </p:spPr>
        <p:txBody>
          <a:bodyPr spcFirstLastPara="1" wrap="square" lIns="45675" tIns="45675" rIns="45675" bIns="45675" anchor="t" anchorCtr="0">
            <a:normAutofit/>
          </a:bodyPr>
          <a:lstStyle/>
          <a:p>
            <a:pPr marL="0" lvl="0" indent="0" algn="l" rtl="0">
              <a:lnSpc>
                <a:spcPct val="90000"/>
              </a:lnSpc>
              <a:spcBef>
                <a:spcPts val="0"/>
              </a:spcBef>
              <a:spcAft>
                <a:spcPts val="0"/>
              </a:spcAft>
              <a:buClr>
                <a:srgbClr val="000000"/>
              </a:buClr>
              <a:buSzPts val="5400"/>
              <a:buFont typeface="Calibri"/>
              <a:buNone/>
            </a:pPr>
            <a:r>
              <a:rPr lang="en-US" sz="5400"/>
              <a:t>Thank you</a:t>
            </a:r>
            <a:endParaRPr/>
          </a:p>
        </p:txBody>
      </p:sp>
      <p:sp>
        <p:nvSpPr>
          <p:cNvPr id="113" name="Google Shape;113;p8"/>
          <p:cNvSpPr txBox="1">
            <a:spLocks noGrp="1"/>
          </p:cNvSpPr>
          <p:nvPr>
            <p:ph type="sldNum" idx="4294967295"/>
          </p:nvPr>
        </p:nvSpPr>
        <p:spPr>
          <a:xfrm>
            <a:off x="11089817" y="6519516"/>
            <a:ext cx="263981" cy="269239"/>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44</a:t>
            </a:fld>
            <a:endParaRPr/>
          </a:p>
        </p:txBody>
      </p:sp>
      <p:sp>
        <p:nvSpPr>
          <p:cNvPr id="114" name="Google Shape;114;p8"/>
          <p:cNvSpPr/>
          <p:nvPr/>
        </p:nvSpPr>
        <p:spPr>
          <a:xfrm flipH="1">
            <a:off x="-30030" y="581160"/>
            <a:ext cx="4098662" cy="6276843"/>
          </a:xfrm>
          <a:custGeom>
            <a:avLst/>
            <a:gdLst/>
            <a:ahLst/>
            <a:cxnLst/>
            <a:rect l="l" t="t" r="r" b="b"/>
            <a:pathLst>
              <a:path w="21600" h="21600" extrusionOk="0">
                <a:moveTo>
                  <a:pt x="13043" y="0"/>
                </a:moveTo>
                <a:cubicBezTo>
                  <a:pt x="16195" y="0"/>
                  <a:pt x="19085" y="973"/>
                  <a:pt x="21340" y="2593"/>
                </a:cubicBezTo>
                <a:lnTo>
                  <a:pt x="21600" y="2799"/>
                </a:lnTo>
                <a:lnTo>
                  <a:pt x="21600" y="19912"/>
                </a:lnTo>
                <a:lnTo>
                  <a:pt x="21340" y="20118"/>
                </a:lnTo>
                <a:cubicBezTo>
                  <a:pt x="20695" y="20581"/>
                  <a:pt x="19999" y="20991"/>
                  <a:pt x="19260" y="21341"/>
                </a:cubicBezTo>
                <a:lnTo>
                  <a:pt x="18643" y="21600"/>
                </a:lnTo>
                <a:lnTo>
                  <a:pt x="7443" y="21600"/>
                </a:lnTo>
                <a:lnTo>
                  <a:pt x="6826" y="21341"/>
                </a:lnTo>
                <a:cubicBezTo>
                  <a:pt x="2760" y="19418"/>
                  <a:pt x="0" y="15668"/>
                  <a:pt x="0" y="11356"/>
                </a:cubicBezTo>
                <a:cubicBezTo>
                  <a:pt x="0" y="5084"/>
                  <a:pt x="5840" y="0"/>
                  <a:pt x="13043" y="0"/>
                </a:cubicBezTo>
                <a:close/>
              </a:path>
            </a:pathLst>
          </a:custGeom>
          <a:solidFill>
            <a:srgbClr val="FFFFFF"/>
          </a:solidFill>
          <a:ln w="12700" cap="flat" cmpd="sng">
            <a:solidFill>
              <a:srgbClr val="B3C6E7"/>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46263"/>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CRISP-DM</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5</a:t>
            </a:fld>
            <a:endParaRPr/>
          </a:p>
        </p:txBody>
      </p:sp>
      <p:pic>
        <p:nvPicPr>
          <p:cNvPr id="11" name="Picture 10">
            <a:extLst>
              <a:ext uri="{FF2B5EF4-FFF2-40B4-BE49-F238E27FC236}">
                <a16:creationId xmlns:a16="http://schemas.microsoft.com/office/drawing/2014/main" id="{37DF044B-2A4E-2A3E-DD8F-7D892E55AD16}"/>
              </a:ext>
            </a:extLst>
          </p:cNvPr>
          <p:cNvPicPr>
            <a:picLocks noChangeAspect="1"/>
          </p:cNvPicPr>
          <p:nvPr/>
        </p:nvPicPr>
        <p:blipFill>
          <a:blip r:embed="rId3"/>
          <a:stretch>
            <a:fillRect/>
          </a:stretch>
        </p:blipFill>
        <p:spPr>
          <a:xfrm>
            <a:off x="3618504" y="2152769"/>
            <a:ext cx="4095945" cy="4189035"/>
          </a:xfrm>
          <a:prstGeom prst="rect">
            <a:avLst/>
          </a:prstGeom>
        </p:spPr>
      </p:pic>
      <p:sp>
        <p:nvSpPr>
          <p:cNvPr id="13" name="Rectangle: Rounded Corners 12">
            <a:extLst>
              <a:ext uri="{FF2B5EF4-FFF2-40B4-BE49-F238E27FC236}">
                <a16:creationId xmlns:a16="http://schemas.microsoft.com/office/drawing/2014/main" id="{8FF65DCE-18F0-857D-9287-C5CA7CBADF9C}"/>
              </a:ext>
            </a:extLst>
          </p:cNvPr>
          <p:cNvSpPr/>
          <p:nvPr/>
        </p:nvSpPr>
        <p:spPr>
          <a:xfrm>
            <a:off x="4509698" y="677721"/>
            <a:ext cx="2145896" cy="1328019"/>
          </a:xfrm>
          <a:prstGeom prst="roundRect">
            <a:avLst/>
          </a:prstGeom>
          <a:solidFill>
            <a:srgbClr val="FF7C80"/>
          </a:solid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1" i="0" u="none" strike="noStrike" cap="none" spc="0" normalizeH="0" baseline="0" dirty="0">
                <a:ln>
                  <a:noFill/>
                </a:ln>
                <a:solidFill>
                  <a:schemeClr val="tx1"/>
                </a:solidFill>
                <a:effectLst/>
                <a:uFillTx/>
                <a:sym typeface="Arial"/>
              </a:rPr>
              <a:t>Percentage of people churning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solidFill>
                  <a:schemeClr val="tx1"/>
                </a:solidFill>
              </a:rPr>
              <a:t>Features leading to churn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1" i="0" u="none" strike="noStrike" cap="none" spc="0" normalizeH="0" baseline="0" dirty="0">
                <a:ln>
                  <a:noFill/>
                </a:ln>
                <a:solidFill>
                  <a:schemeClr val="tx1"/>
                </a:solidFill>
                <a:effectLst/>
                <a:uFillTx/>
                <a:sym typeface="Arial"/>
              </a:rPr>
              <a:t>Effect of Demographics on the churn rate</a:t>
            </a:r>
          </a:p>
        </p:txBody>
      </p:sp>
      <p:sp>
        <p:nvSpPr>
          <p:cNvPr id="14" name="Arrow: Down 13">
            <a:extLst>
              <a:ext uri="{FF2B5EF4-FFF2-40B4-BE49-F238E27FC236}">
                <a16:creationId xmlns:a16="http://schemas.microsoft.com/office/drawing/2014/main" id="{B20BFBB2-1A6F-87AC-54D7-F2134025FE7A}"/>
              </a:ext>
            </a:extLst>
          </p:cNvPr>
          <p:cNvSpPr/>
          <p:nvPr/>
        </p:nvSpPr>
        <p:spPr>
          <a:xfrm rot="10800000" flipH="1">
            <a:off x="5327780" y="2013686"/>
            <a:ext cx="601041" cy="518090"/>
          </a:xfrm>
          <a:prstGeom prst="downArrow">
            <a:avLst/>
          </a:prstGeom>
          <a:solidFill>
            <a:srgbClr val="FFFFFF"/>
          </a:solid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Rectangle: Rounded Corners 15">
            <a:extLst>
              <a:ext uri="{FF2B5EF4-FFF2-40B4-BE49-F238E27FC236}">
                <a16:creationId xmlns:a16="http://schemas.microsoft.com/office/drawing/2014/main" id="{AA3C3161-C0B6-448A-D72A-ED19272BFDE5}"/>
              </a:ext>
            </a:extLst>
          </p:cNvPr>
          <p:cNvSpPr/>
          <p:nvPr/>
        </p:nvSpPr>
        <p:spPr>
          <a:xfrm>
            <a:off x="7393710" y="2291729"/>
            <a:ext cx="2145896" cy="715085"/>
          </a:xfrm>
          <a:prstGeom prst="roundRect">
            <a:avLst/>
          </a:prstGeom>
          <a:solidFill>
            <a:schemeClr val="accent2">
              <a:lumMod val="60000"/>
              <a:lumOff val="40000"/>
            </a:schemeClr>
          </a:solid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t>Data cleaning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t>Data exploration</a:t>
            </a:r>
            <a:r>
              <a:rPr kumimoji="0" lang="en-US" sz="1200" b="1" i="0" u="none" strike="noStrike" cap="none" spc="0" normalizeH="0" baseline="0" dirty="0">
                <a:ln>
                  <a:noFill/>
                </a:ln>
                <a:solidFill>
                  <a:srgbClr val="000000"/>
                </a:solidFill>
                <a:effectLst/>
                <a:uFillTx/>
                <a:latin typeface="+mj-lt"/>
                <a:ea typeface="+mj-ea"/>
                <a:cs typeface="+mj-cs"/>
                <a:sym typeface="Arial"/>
              </a:rPr>
              <a:t> </a:t>
            </a:r>
          </a:p>
          <a:p>
            <a:pPr marR="0" algn="l" defTabSz="457200" rtl="0" fontAlgn="auto" latinLnBrk="0" hangingPunct="0">
              <a:lnSpc>
                <a:spcPct val="100000"/>
              </a:lnSpc>
              <a:spcBef>
                <a:spcPts val="0"/>
              </a:spcBef>
              <a:spcAft>
                <a:spcPts val="0"/>
              </a:spcAft>
              <a:buClrTx/>
              <a:buSzTx/>
              <a:tabLst/>
            </a:pPr>
            <a:endParaRPr kumimoji="0" lang="en-US" sz="1200" b="1" i="0" u="none" strike="noStrike" cap="none" spc="0" normalizeH="0" baseline="0" dirty="0">
              <a:ln>
                <a:noFill/>
              </a:ln>
              <a:solidFill>
                <a:srgbClr val="000000"/>
              </a:solidFill>
              <a:effectLst/>
              <a:uFillTx/>
              <a:latin typeface="+mj-lt"/>
              <a:ea typeface="+mj-ea"/>
              <a:cs typeface="+mj-cs"/>
              <a:sym typeface="Arial"/>
            </a:endParaRPr>
          </a:p>
        </p:txBody>
      </p:sp>
      <p:sp>
        <p:nvSpPr>
          <p:cNvPr id="17" name="Rectangle: Rounded Corners 16">
            <a:extLst>
              <a:ext uri="{FF2B5EF4-FFF2-40B4-BE49-F238E27FC236}">
                <a16:creationId xmlns:a16="http://schemas.microsoft.com/office/drawing/2014/main" id="{11E0E354-B5E7-4252-E38C-A8E86721B0C0}"/>
              </a:ext>
            </a:extLst>
          </p:cNvPr>
          <p:cNvSpPr/>
          <p:nvPr/>
        </p:nvSpPr>
        <p:spPr>
          <a:xfrm>
            <a:off x="7925657" y="3740261"/>
            <a:ext cx="2145896" cy="715085"/>
          </a:xfrm>
          <a:prstGeom prst="roundRect">
            <a:avLst>
              <a:gd name="adj" fmla="val 16667"/>
            </a:avLst>
          </a:prstGeom>
          <a:solidFill>
            <a:schemeClr val="accent5">
              <a:lumMod val="40000"/>
              <a:lumOff val="60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solidFill>
                  <a:schemeClr val="tx1"/>
                </a:solidFill>
              </a:rPr>
              <a:t>Normalization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solidFill>
                  <a:schemeClr val="tx1"/>
                </a:solidFill>
              </a:rPr>
              <a:t>Feature Engineering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solidFill>
                  <a:schemeClr val="tx1"/>
                </a:solidFill>
              </a:rPr>
              <a:t>Feature Selection</a:t>
            </a:r>
            <a:endParaRPr kumimoji="0" lang="en-US" sz="1200" b="1" i="0" u="none" strike="noStrike" cap="none" spc="0" normalizeH="0" baseline="0" dirty="0">
              <a:ln>
                <a:noFill/>
              </a:ln>
              <a:solidFill>
                <a:schemeClr val="tx1"/>
              </a:solidFill>
              <a:effectLst/>
              <a:uFillTx/>
              <a:latin typeface="+mj-lt"/>
              <a:ea typeface="+mj-ea"/>
              <a:cs typeface="+mj-cs"/>
              <a:sym typeface="Arial"/>
            </a:endParaRPr>
          </a:p>
        </p:txBody>
      </p:sp>
      <p:sp>
        <p:nvSpPr>
          <p:cNvPr id="18" name="Rectangle: Rounded Corners 17">
            <a:extLst>
              <a:ext uri="{FF2B5EF4-FFF2-40B4-BE49-F238E27FC236}">
                <a16:creationId xmlns:a16="http://schemas.microsoft.com/office/drawing/2014/main" id="{A6740FE4-5ED8-7A5C-44CC-49CCF7F71A6B}"/>
              </a:ext>
            </a:extLst>
          </p:cNvPr>
          <p:cNvSpPr/>
          <p:nvPr/>
        </p:nvSpPr>
        <p:spPr>
          <a:xfrm>
            <a:off x="7687210" y="5084454"/>
            <a:ext cx="2679674" cy="1123707"/>
          </a:xfrm>
          <a:prstGeom prst="roundRect">
            <a:avLst/>
          </a:prstGeom>
          <a:solidFill>
            <a:schemeClr val="accent6">
              <a:lumMod val="40000"/>
              <a:lumOff val="60000"/>
            </a:schemeClr>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b="1" dirty="0"/>
              <a:t>Customer Churn Prediction using</a:t>
            </a:r>
          </a:p>
          <a:p>
            <a:pPr marL="285750" indent="-285750" rtl="0">
              <a:spcBef>
                <a:spcPts val="0"/>
              </a:spcBef>
              <a:spcAft>
                <a:spcPts val="0"/>
              </a:spcAft>
              <a:buFont typeface="Arial" panose="020B0604020202020204" pitchFamily="34" charset="0"/>
              <a:buChar char="•"/>
            </a:pPr>
            <a:r>
              <a:rPr lang="en-US" sz="1200" b="1" i="0" u="none" strike="noStrike" dirty="0">
                <a:solidFill>
                  <a:srgbClr val="000000"/>
                </a:solidFill>
                <a:effectLst/>
                <a:latin typeface="Arial" panose="020B0604020202020204" pitchFamily="34" charset="0"/>
              </a:rPr>
              <a:t>XG Boost</a:t>
            </a:r>
            <a:endParaRPr lang="en-US" sz="1200" b="1" dirty="0">
              <a:effectLst/>
            </a:endParaRPr>
          </a:p>
          <a:p>
            <a:pPr marL="285750" indent="-285750" rtl="0">
              <a:spcBef>
                <a:spcPts val="0"/>
              </a:spcBef>
              <a:spcAft>
                <a:spcPts val="0"/>
              </a:spcAft>
              <a:buFont typeface="Arial" panose="020B0604020202020204" pitchFamily="34" charset="0"/>
              <a:buChar char="•"/>
            </a:pPr>
            <a:r>
              <a:rPr lang="en-US" sz="1200" b="1" dirty="0">
                <a:latin typeface="Arial" panose="020B0604020202020204" pitchFamily="34" charset="0"/>
              </a:rPr>
              <a:t>ADA Boost</a:t>
            </a:r>
          </a:p>
          <a:p>
            <a:pPr marL="285750" indent="-285750" rtl="0">
              <a:spcBef>
                <a:spcPts val="0"/>
              </a:spcBef>
              <a:spcAft>
                <a:spcPts val="0"/>
              </a:spcAft>
              <a:buFont typeface="Arial" panose="020B0604020202020204" pitchFamily="34" charset="0"/>
              <a:buChar char="•"/>
            </a:pPr>
            <a:r>
              <a:rPr lang="en-US" sz="1200" b="1" dirty="0">
                <a:latin typeface="Arial" panose="020B0604020202020204" pitchFamily="34" charset="0"/>
              </a:rPr>
              <a:t>Gradient Boosting</a:t>
            </a:r>
          </a:p>
          <a:p>
            <a:pPr marL="285750" indent="-285750" rtl="0">
              <a:spcBef>
                <a:spcPts val="0"/>
              </a:spcBef>
              <a:spcAft>
                <a:spcPts val="0"/>
              </a:spcAft>
              <a:buFont typeface="Arial" panose="020B0604020202020204" pitchFamily="34" charset="0"/>
              <a:buChar char="•"/>
            </a:pPr>
            <a:r>
              <a:rPr lang="en-US" sz="1200" b="1" i="0" u="none" strike="noStrike" dirty="0">
                <a:solidFill>
                  <a:srgbClr val="000000"/>
                </a:solidFill>
                <a:effectLst/>
                <a:latin typeface="Arial" panose="020B0604020202020204" pitchFamily="34" charset="0"/>
              </a:rPr>
              <a:t>Random Forest </a:t>
            </a:r>
            <a:endParaRPr lang="en-US" sz="1200" b="1" dirty="0">
              <a:effectLst/>
            </a:endParaRPr>
          </a:p>
        </p:txBody>
      </p:sp>
      <p:sp>
        <p:nvSpPr>
          <p:cNvPr id="19" name="Rectangle: Rounded Corners 18">
            <a:extLst>
              <a:ext uri="{FF2B5EF4-FFF2-40B4-BE49-F238E27FC236}">
                <a16:creationId xmlns:a16="http://schemas.microsoft.com/office/drawing/2014/main" id="{24188D95-3025-6535-61D3-AEF74BFAB009}"/>
              </a:ext>
            </a:extLst>
          </p:cNvPr>
          <p:cNvSpPr/>
          <p:nvPr/>
        </p:nvSpPr>
        <p:spPr>
          <a:xfrm>
            <a:off x="1575678" y="4550875"/>
            <a:ext cx="1831618" cy="1123707"/>
          </a:xfrm>
          <a:prstGeom prst="roundRect">
            <a:avLst/>
          </a:prstGeom>
          <a:solidFill>
            <a:srgbClr val="ABEFF1"/>
          </a:solid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j-lt"/>
                <a:ea typeface="+mj-ea"/>
                <a:cs typeface="+mj-cs"/>
                <a:sym typeface="Arial"/>
              </a:rPr>
              <a:t>Evaluation metrics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t>Accuracy score</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1" i="0" u="none" strike="noStrike" cap="none" spc="0" normalizeH="0" baseline="0" dirty="0">
                <a:ln>
                  <a:noFill/>
                </a:ln>
                <a:solidFill>
                  <a:srgbClr val="000000"/>
                </a:solidFill>
                <a:effectLst/>
                <a:uFillTx/>
                <a:latin typeface="+mj-lt"/>
                <a:ea typeface="+mj-ea"/>
                <a:cs typeface="+mj-cs"/>
                <a:sym typeface="Arial"/>
              </a:rPr>
              <a:t>F1-score</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200" b="1" dirty="0"/>
              <a:t>Recall</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1" i="0" u="none" strike="noStrike" cap="none" spc="0" normalizeH="0" baseline="0" dirty="0">
                <a:ln>
                  <a:noFill/>
                </a:ln>
                <a:solidFill>
                  <a:srgbClr val="000000"/>
                </a:solidFill>
                <a:effectLst/>
                <a:uFillTx/>
                <a:latin typeface="+mj-lt"/>
                <a:ea typeface="+mj-ea"/>
                <a:cs typeface="+mj-cs"/>
                <a:sym typeface="Arial"/>
              </a:rPr>
              <a:t>Precision</a:t>
            </a:r>
          </a:p>
        </p:txBody>
      </p:sp>
      <p:sp>
        <p:nvSpPr>
          <p:cNvPr id="20" name="Rectangle: Rounded Corners 19">
            <a:extLst>
              <a:ext uri="{FF2B5EF4-FFF2-40B4-BE49-F238E27FC236}">
                <a16:creationId xmlns:a16="http://schemas.microsoft.com/office/drawing/2014/main" id="{0D79D3A3-1F43-E350-E9E1-3AA0DB9815EC}"/>
              </a:ext>
            </a:extLst>
          </p:cNvPr>
          <p:cNvSpPr/>
          <p:nvPr/>
        </p:nvSpPr>
        <p:spPr>
          <a:xfrm>
            <a:off x="1182526" y="2906788"/>
            <a:ext cx="2393175" cy="497379"/>
          </a:xfrm>
          <a:prstGeom prst="roundRect">
            <a:avLst>
              <a:gd name="adj" fmla="val 13014"/>
            </a:avLst>
          </a:prstGeom>
          <a:solidFill>
            <a:srgbClr val="CCCC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j-lt"/>
                <a:ea typeface="+mj-ea"/>
                <a:cs typeface="+mj-cs"/>
                <a:sym typeface="Arial"/>
              </a:rPr>
              <a:t>Use the best model for real life applications</a:t>
            </a:r>
          </a:p>
        </p:txBody>
      </p:sp>
      <p:sp>
        <p:nvSpPr>
          <p:cNvPr id="24" name="Arrow: Right 23">
            <a:extLst>
              <a:ext uri="{FF2B5EF4-FFF2-40B4-BE49-F238E27FC236}">
                <a16:creationId xmlns:a16="http://schemas.microsoft.com/office/drawing/2014/main" id="{423F61A1-45D4-83CE-1C41-E18169EFD7DA}"/>
              </a:ext>
            </a:extLst>
          </p:cNvPr>
          <p:cNvSpPr/>
          <p:nvPr/>
        </p:nvSpPr>
        <p:spPr>
          <a:xfrm rot="20133438">
            <a:off x="7185536" y="4235356"/>
            <a:ext cx="902602" cy="577634"/>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Arrow: Down 24">
            <a:extLst>
              <a:ext uri="{FF2B5EF4-FFF2-40B4-BE49-F238E27FC236}">
                <a16:creationId xmlns:a16="http://schemas.microsoft.com/office/drawing/2014/main" id="{6495EE17-F677-7D9A-BE40-F64333383C57}"/>
              </a:ext>
            </a:extLst>
          </p:cNvPr>
          <p:cNvSpPr/>
          <p:nvPr/>
        </p:nvSpPr>
        <p:spPr>
          <a:xfrm rot="13511662">
            <a:off x="7106107" y="2889736"/>
            <a:ext cx="528208" cy="482926"/>
          </a:xfrm>
          <a:prstGeom prst="downArrow">
            <a:avLst/>
          </a:prstGeom>
          <a:solidFill>
            <a:srgbClr val="FFFFFF"/>
          </a:solid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Arrow: Right 25">
            <a:extLst>
              <a:ext uri="{FF2B5EF4-FFF2-40B4-BE49-F238E27FC236}">
                <a16:creationId xmlns:a16="http://schemas.microsoft.com/office/drawing/2014/main" id="{9FFEB141-100A-7A8A-D3C1-46019011B149}"/>
              </a:ext>
            </a:extLst>
          </p:cNvPr>
          <p:cNvSpPr/>
          <p:nvPr/>
        </p:nvSpPr>
        <p:spPr>
          <a:xfrm>
            <a:off x="6095999" y="5374434"/>
            <a:ext cx="1631646" cy="587936"/>
          </a:xfrm>
          <a:prstGeom prst="rightArrow">
            <a:avLst/>
          </a:prstGeom>
          <a:solidFill>
            <a:srgbClr val="FFFFFF"/>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Arrow: Right 27">
            <a:extLst>
              <a:ext uri="{FF2B5EF4-FFF2-40B4-BE49-F238E27FC236}">
                <a16:creationId xmlns:a16="http://schemas.microsoft.com/office/drawing/2014/main" id="{77C93876-C7F7-A0D6-274F-DD9375524663}"/>
              </a:ext>
            </a:extLst>
          </p:cNvPr>
          <p:cNvSpPr/>
          <p:nvPr/>
        </p:nvSpPr>
        <p:spPr>
          <a:xfrm rot="11548933">
            <a:off x="3224997" y="3109619"/>
            <a:ext cx="766999" cy="632080"/>
          </a:xfrm>
          <a:prstGeom prst="rightArrow">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Arrow: Right 28">
            <a:extLst>
              <a:ext uri="{FF2B5EF4-FFF2-40B4-BE49-F238E27FC236}">
                <a16:creationId xmlns:a16="http://schemas.microsoft.com/office/drawing/2014/main" id="{604E43B8-70A7-D086-D110-105933F29FF5}"/>
              </a:ext>
            </a:extLst>
          </p:cNvPr>
          <p:cNvSpPr/>
          <p:nvPr/>
        </p:nvSpPr>
        <p:spPr>
          <a:xfrm rot="10059478">
            <a:off x="3276564" y="4927736"/>
            <a:ext cx="800949" cy="545869"/>
          </a:xfrm>
          <a:prstGeom prst="rightArrow">
            <a:avLst/>
          </a:prstGeom>
          <a:solidFill>
            <a:srgbClr val="FFFFFF"/>
          </a:solid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Rectangle 30">
            <a:extLst>
              <a:ext uri="{FF2B5EF4-FFF2-40B4-BE49-F238E27FC236}">
                <a16:creationId xmlns:a16="http://schemas.microsoft.com/office/drawing/2014/main" id="{CC4AB63B-912D-ECE9-5DE8-06F5326AD843}"/>
              </a:ext>
            </a:extLst>
          </p:cNvPr>
          <p:cNvSpPr/>
          <p:nvPr/>
        </p:nvSpPr>
        <p:spPr>
          <a:xfrm>
            <a:off x="671804" y="279918"/>
            <a:ext cx="10337670" cy="6061886"/>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1991735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endParaRPr dirty="0"/>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65126"/>
            <a:ext cx="10515600" cy="716700"/>
          </a:xfrm>
        </p:spPr>
        <p:txBody>
          <a:bodyPr>
            <a:normAutofit/>
          </a:bodyPr>
          <a:lstStyle/>
          <a:p>
            <a:r>
              <a:rPr lang="en-US" sz="4000" b="1" dirty="0">
                <a:latin typeface="Calibri Light" panose="020F0302020204030204" pitchFamily="34" charset="0"/>
                <a:cs typeface="Calibri Light" panose="020F0302020204030204" pitchFamily="34" charset="0"/>
              </a:rPr>
              <a:t>ABT for banking customer data</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6</a:t>
            </a:fld>
            <a:endParaRPr/>
          </a:p>
        </p:txBody>
      </p:sp>
      <p:sp>
        <p:nvSpPr>
          <p:cNvPr id="80" name="Text Placeholder 4">
            <a:extLst>
              <a:ext uri="{FF2B5EF4-FFF2-40B4-BE49-F238E27FC236}">
                <a16:creationId xmlns:a16="http://schemas.microsoft.com/office/drawing/2014/main" id="{F4E359D9-57D8-416B-BDEB-B8ACABB04C74}"/>
              </a:ext>
            </a:extLst>
          </p:cNvPr>
          <p:cNvSpPr txBox="1">
            <a:spLocks/>
          </p:cNvSpPr>
          <p:nvPr/>
        </p:nvSpPr>
        <p:spPr>
          <a:xfrm>
            <a:off x="838203" y="1042244"/>
            <a:ext cx="10515600" cy="90678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a:lstStyle>
          <a:p>
            <a:pPr hangingPunct="1">
              <a:spcBef>
                <a:spcPts val="0"/>
              </a:spcBef>
            </a:pPr>
            <a:r>
              <a:rPr lang="en-US" sz="2000" dirty="0"/>
              <a:t>Collected data from Kaggle website.</a:t>
            </a:r>
          </a:p>
          <a:p>
            <a:pPr hangingPunct="1">
              <a:spcBef>
                <a:spcPts val="0"/>
              </a:spcBef>
            </a:pPr>
            <a:r>
              <a:rPr lang="en-US" sz="2000" dirty="0"/>
              <a:t>Dataset has 7 Continuous and 6 Categorical descriptive feature.</a:t>
            </a:r>
          </a:p>
          <a:p>
            <a:pPr hangingPunct="1"/>
            <a:endParaRPr lang="en-US" sz="2400" dirty="0"/>
          </a:p>
        </p:txBody>
      </p:sp>
      <p:grpSp>
        <p:nvGrpSpPr>
          <p:cNvPr id="89" name="Group 88">
            <a:extLst>
              <a:ext uri="{FF2B5EF4-FFF2-40B4-BE49-F238E27FC236}">
                <a16:creationId xmlns:a16="http://schemas.microsoft.com/office/drawing/2014/main" id="{2A2460B5-3982-0356-51D7-2DA39FE21D1F}"/>
              </a:ext>
            </a:extLst>
          </p:cNvPr>
          <p:cNvGrpSpPr/>
          <p:nvPr/>
        </p:nvGrpSpPr>
        <p:grpSpPr>
          <a:xfrm>
            <a:off x="1190789" y="1813606"/>
            <a:ext cx="9580778" cy="4596115"/>
            <a:chOff x="1190789" y="1813606"/>
            <a:chExt cx="9580778" cy="4596115"/>
          </a:xfrm>
        </p:grpSpPr>
        <p:sp>
          <p:nvSpPr>
            <p:cNvPr id="45" name="Rectangle: Rounded Corners 44">
              <a:extLst>
                <a:ext uri="{FF2B5EF4-FFF2-40B4-BE49-F238E27FC236}">
                  <a16:creationId xmlns:a16="http://schemas.microsoft.com/office/drawing/2014/main" id="{DA7CB165-38E7-46C1-9083-C8327CC95DB0}"/>
                </a:ext>
              </a:extLst>
            </p:cNvPr>
            <p:cNvSpPr/>
            <p:nvPr/>
          </p:nvSpPr>
          <p:spPr>
            <a:xfrm>
              <a:off x="5277919" y="1813606"/>
              <a:ext cx="1636161" cy="5023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Banking Churn Prediction</a:t>
              </a:r>
            </a:p>
          </p:txBody>
        </p:sp>
        <p:sp>
          <p:nvSpPr>
            <p:cNvPr id="46" name="Rectangle: Rounded Corners 45">
              <a:extLst>
                <a:ext uri="{FF2B5EF4-FFF2-40B4-BE49-F238E27FC236}">
                  <a16:creationId xmlns:a16="http://schemas.microsoft.com/office/drawing/2014/main" id="{3CC301EE-19A0-418D-B02D-3F289846D21D}"/>
                </a:ext>
              </a:extLst>
            </p:cNvPr>
            <p:cNvSpPr/>
            <p:nvPr/>
          </p:nvSpPr>
          <p:spPr>
            <a:xfrm>
              <a:off x="1420432" y="2951888"/>
              <a:ext cx="1636161" cy="50234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Customer Details</a:t>
              </a:r>
            </a:p>
          </p:txBody>
        </p:sp>
        <p:sp>
          <p:nvSpPr>
            <p:cNvPr id="47" name="Rectangle: Rounded Corners 46">
              <a:extLst>
                <a:ext uri="{FF2B5EF4-FFF2-40B4-BE49-F238E27FC236}">
                  <a16:creationId xmlns:a16="http://schemas.microsoft.com/office/drawing/2014/main" id="{6498AFC6-0E5B-4F9F-A2DB-5EA7C31C3FC3}"/>
                </a:ext>
              </a:extLst>
            </p:cNvPr>
            <p:cNvSpPr/>
            <p:nvPr/>
          </p:nvSpPr>
          <p:spPr>
            <a:xfrm>
              <a:off x="3407669" y="2956626"/>
              <a:ext cx="1636161" cy="5023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Product Details</a:t>
              </a:r>
            </a:p>
          </p:txBody>
        </p:sp>
        <p:sp>
          <p:nvSpPr>
            <p:cNvPr id="48" name="Rectangle: Rounded Corners 47">
              <a:extLst>
                <a:ext uri="{FF2B5EF4-FFF2-40B4-BE49-F238E27FC236}">
                  <a16:creationId xmlns:a16="http://schemas.microsoft.com/office/drawing/2014/main" id="{71686216-AF45-4067-9C70-9FB018658E41}"/>
                </a:ext>
              </a:extLst>
            </p:cNvPr>
            <p:cNvSpPr/>
            <p:nvPr/>
          </p:nvSpPr>
          <p:spPr>
            <a:xfrm>
              <a:off x="9135406" y="2964862"/>
              <a:ext cx="1636161" cy="5023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schemeClr val="tx1"/>
                  </a:solidFill>
                </a:rPr>
                <a:t>Churn/Exited</a:t>
              </a:r>
            </a:p>
          </p:txBody>
        </p:sp>
        <p:sp>
          <p:nvSpPr>
            <p:cNvPr id="54" name="Rectangle: Rounded Corners 53">
              <a:extLst>
                <a:ext uri="{FF2B5EF4-FFF2-40B4-BE49-F238E27FC236}">
                  <a16:creationId xmlns:a16="http://schemas.microsoft.com/office/drawing/2014/main" id="{63AF9162-1BEE-46B7-90A9-B356E57D4FB0}"/>
                </a:ext>
              </a:extLst>
            </p:cNvPr>
            <p:cNvSpPr/>
            <p:nvPr/>
          </p:nvSpPr>
          <p:spPr>
            <a:xfrm>
              <a:off x="1548885" y="3568417"/>
              <a:ext cx="1371598" cy="31109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Customer ID</a:t>
              </a:r>
            </a:p>
          </p:txBody>
        </p:sp>
        <p:sp>
          <p:nvSpPr>
            <p:cNvPr id="55" name="Rectangle: Rounded Corners 54">
              <a:extLst>
                <a:ext uri="{FF2B5EF4-FFF2-40B4-BE49-F238E27FC236}">
                  <a16:creationId xmlns:a16="http://schemas.microsoft.com/office/drawing/2014/main" id="{ECFD8721-2A6F-423F-874A-188CEE58D5DA}"/>
                </a:ext>
              </a:extLst>
            </p:cNvPr>
            <p:cNvSpPr/>
            <p:nvPr/>
          </p:nvSpPr>
          <p:spPr>
            <a:xfrm>
              <a:off x="1558345" y="3983796"/>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Surname</a:t>
              </a:r>
              <a:endParaRPr lang="en-US" sz="1400" dirty="0"/>
            </a:p>
          </p:txBody>
        </p:sp>
        <p:sp>
          <p:nvSpPr>
            <p:cNvPr id="56" name="Rectangle: Rounded Corners 55">
              <a:extLst>
                <a:ext uri="{FF2B5EF4-FFF2-40B4-BE49-F238E27FC236}">
                  <a16:creationId xmlns:a16="http://schemas.microsoft.com/office/drawing/2014/main" id="{4C2783A6-75E7-4473-B93D-60FC7588088F}"/>
                </a:ext>
              </a:extLst>
            </p:cNvPr>
            <p:cNvSpPr/>
            <p:nvPr/>
          </p:nvSpPr>
          <p:spPr>
            <a:xfrm>
              <a:off x="1558345" y="4421992"/>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Gender</a:t>
              </a:r>
              <a:endParaRPr lang="en-US" sz="1400" dirty="0"/>
            </a:p>
          </p:txBody>
        </p:sp>
        <p:sp>
          <p:nvSpPr>
            <p:cNvPr id="57" name="Rectangle: Rounded Corners 56">
              <a:extLst>
                <a:ext uri="{FF2B5EF4-FFF2-40B4-BE49-F238E27FC236}">
                  <a16:creationId xmlns:a16="http://schemas.microsoft.com/office/drawing/2014/main" id="{048C47CB-E6A5-4502-8B5B-B757EEB3B998}"/>
                </a:ext>
              </a:extLst>
            </p:cNvPr>
            <p:cNvSpPr/>
            <p:nvPr/>
          </p:nvSpPr>
          <p:spPr>
            <a:xfrm>
              <a:off x="1558345" y="4855672"/>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Age</a:t>
              </a:r>
              <a:endParaRPr lang="en-US" sz="1400" dirty="0"/>
            </a:p>
          </p:txBody>
        </p:sp>
        <p:sp>
          <p:nvSpPr>
            <p:cNvPr id="58" name="Rectangle: Rounded Corners 57">
              <a:extLst>
                <a:ext uri="{FF2B5EF4-FFF2-40B4-BE49-F238E27FC236}">
                  <a16:creationId xmlns:a16="http://schemas.microsoft.com/office/drawing/2014/main" id="{52070507-FE0F-48F2-BB32-6E8E6F327F65}"/>
                </a:ext>
              </a:extLst>
            </p:cNvPr>
            <p:cNvSpPr/>
            <p:nvPr/>
          </p:nvSpPr>
          <p:spPr>
            <a:xfrm>
              <a:off x="1558345" y="5299685"/>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Tenure</a:t>
              </a:r>
              <a:endParaRPr lang="en-US" sz="1400" dirty="0"/>
            </a:p>
          </p:txBody>
        </p:sp>
        <p:sp>
          <p:nvSpPr>
            <p:cNvPr id="59" name="Rectangle: Rounded Corners 58">
              <a:extLst>
                <a:ext uri="{FF2B5EF4-FFF2-40B4-BE49-F238E27FC236}">
                  <a16:creationId xmlns:a16="http://schemas.microsoft.com/office/drawing/2014/main" id="{4DD3B1B3-66DB-4E99-AE57-F9D906CC346D}"/>
                </a:ext>
              </a:extLst>
            </p:cNvPr>
            <p:cNvSpPr/>
            <p:nvPr/>
          </p:nvSpPr>
          <p:spPr>
            <a:xfrm>
              <a:off x="1558345" y="5685423"/>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IsActiveMemeber</a:t>
              </a:r>
              <a:endParaRPr lang="en-US" sz="1400" dirty="0"/>
            </a:p>
          </p:txBody>
        </p:sp>
        <p:sp>
          <p:nvSpPr>
            <p:cNvPr id="60" name="Rectangle: Rounded Corners 59">
              <a:extLst>
                <a:ext uri="{FF2B5EF4-FFF2-40B4-BE49-F238E27FC236}">
                  <a16:creationId xmlns:a16="http://schemas.microsoft.com/office/drawing/2014/main" id="{DF052EC0-9C13-4ADA-BB68-2A977913BD44}"/>
                </a:ext>
              </a:extLst>
            </p:cNvPr>
            <p:cNvSpPr/>
            <p:nvPr/>
          </p:nvSpPr>
          <p:spPr>
            <a:xfrm>
              <a:off x="1558345" y="6098631"/>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Geography</a:t>
              </a:r>
              <a:endParaRPr lang="en-US" sz="1400" dirty="0"/>
            </a:p>
          </p:txBody>
        </p:sp>
        <p:sp>
          <p:nvSpPr>
            <p:cNvPr id="61" name="Rectangle: Rounded Corners 60">
              <a:extLst>
                <a:ext uri="{FF2B5EF4-FFF2-40B4-BE49-F238E27FC236}">
                  <a16:creationId xmlns:a16="http://schemas.microsoft.com/office/drawing/2014/main" id="{CE653B7E-6178-4A1D-8177-AE3677FFEDD0}"/>
                </a:ext>
              </a:extLst>
            </p:cNvPr>
            <p:cNvSpPr/>
            <p:nvPr/>
          </p:nvSpPr>
          <p:spPr>
            <a:xfrm>
              <a:off x="3533832" y="3575113"/>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NumOfProducts</a:t>
              </a:r>
              <a:endParaRPr lang="en-US" sz="1400" dirty="0"/>
            </a:p>
          </p:txBody>
        </p:sp>
        <p:sp>
          <p:nvSpPr>
            <p:cNvPr id="62" name="Rectangle: Rounded Corners 61">
              <a:extLst>
                <a:ext uri="{FF2B5EF4-FFF2-40B4-BE49-F238E27FC236}">
                  <a16:creationId xmlns:a16="http://schemas.microsoft.com/office/drawing/2014/main" id="{B47F5900-C43B-4E53-9EC8-CDF98E0713C8}"/>
                </a:ext>
              </a:extLst>
            </p:cNvPr>
            <p:cNvSpPr/>
            <p:nvPr/>
          </p:nvSpPr>
          <p:spPr>
            <a:xfrm>
              <a:off x="3533832" y="4080589"/>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HasCrCard</a:t>
              </a:r>
              <a:endParaRPr lang="en-US" sz="1400" dirty="0"/>
            </a:p>
          </p:txBody>
        </p:sp>
        <p:sp>
          <p:nvSpPr>
            <p:cNvPr id="63" name="Rectangle: Rounded Corners 62">
              <a:extLst>
                <a:ext uri="{FF2B5EF4-FFF2-40B4-BE49-F238E27FC236}">
                  <a16:creationId xmlns:a16="http://schemas.microsoft.com/office/drawing/2014/main" id="{64185A13-C900-4C7B-8350-FD8AB15F7F5D}"/>
                </a:ext>
              </a:extLst>
            </p:cNvPr>
            <p:cNvSpPr/>
            <p:nvPr/>
          </p:nvSpPr>
          <p:spPr>
            <a:xfrm>
              <a:off x="5470505" y="3593286"/>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Credit Score</a:t>
              </a:r>
            </a:p>
          </p:txBody>
        </p:sp>
        <p:sp>
          <p:nvSpPr>
            <p:cNvPr id="64" name="Rectangle: Rounded Corners 63">
              <a:extLst>
                <a:ext uri="{FF2B5EF4-FFF2-40B4-BE49-F238E27FC236}">
                  <a16:creationId xmlns:a16="http://schemas.microsoft.com/office/drawing/2014/main" id="{588CF829-16B0-41A2-A2F7-46475582B4CE}"/>
                </a:ext>
              </a:extLst>
            </p:cNvPr>
            <p:cNvSpPr/>
            <p:nvPr/>
          </p:nvSpPr>
          <p:spPr>
            <a:xfrm>
              <a:off x="7397435" y="3584098"/>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Balance</a:t>
              </a:r>
              <a:endParaRPr lang="en-US" sz="1400" dirty="0"/>
            </a:p>
          </p:txBody>
        </p:sp>
        <p:sp>
          <p:nvSpPr>
            <p:cNvPr id="65" name="Rectangle: Rounded Corners 64">
              <a:extLst>
                <a:ext uri="{FF2B5EF4-FFF2-40B4-BE49-F238E27FC236}">
                  <a16:creationId xmlns:a16="http://schemas.microsoft.com/office/drawing/2014/main" id="{AB898325-96F5-4EF4-96A0-2313E8592451}"/>
                </a:ext>
              </a:extLst>
            </p:cNvPr>
            <p:cNvSpPr/>
            <p:nvPr/>
          </p:nvSpPr>
          <p:spPr>
            <a:xfrm>
              <a:off x="7397437" y="4056366"/>
              <a:ext cx="1371600" cy="3110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t>Estimated Salary</a:t>
              </a:r>
            </a:p>
          </p:txBody>
        </p:sp>
        <p:sp>
          <p:nvSpPr>
            <p:cNvPr id="78" name="Rectangle: Rounded Corners 77">
              <a:extLst>
                <a:ext uri="{FF2B5EF4-FFF2-40B4-BE49-F238E27FC236}">
                  <a16:creationId xmlns:a16="http://schemas.microsoft.com/office/drawing/2014/main" id="{E18D6642-DCB9-4D9C-8B04-A24A185A7BF3}"/>
                </a:ext>
              </a:extLst>
            </p:cNvPr>
            <p:cNvSpPr/>
            <p:nvPr/>
          </p:nvSpPr>
          <p:spPr>
            <a:xfrm>
              <a:off x="5336412" y="2963453"/>
              <a:ext cx="1636161" cy="5023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Interaction Variables</a:t>
              </a:r>
            </a:p>
          </p:txBody>
        </p:sp>
        <p:sp>
          <p:nvSpPr>
            <p:cNvPr id="79" name="Rectangle: Rounded Corners 78">
              <a:extLst>
                <a:ext uri="{FF2B5EF4-FFF2-40B4-BE49-F238E27FC236}">
                  <a16:creationId xmlns:a16="http://schemas.microsoft.com/office/drawing/2014/main" id="{4E1A3F9E-2F38-4C42-A373-ABDCF9F9F9D0}"/>
                </a:ext>
              </a:extLst>
            </p:cNvPr>
            <p:cNvSpPr/>
            <p:nvPr/>
          </p:nvSpPr>
          <p:spPr>
            <a:xfrm>
              <a:off x="7265155" y="2960695"/>
              <a:ext cx="1636161" cy="50234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Transaction Details</a:t>
              </a:r>
            </a:p>
          </p:txBody>
        </p:sp>
        <p:sp>
          <p:nvSpPr>
            <p:cNvPr id="2" name="TextBox 1">
              <a:extLst>
                <a:ext uri="{FF2B5EF4-FFF2-40B4-BE49-F238E27FC236}">
                  <a16:creationId xmlns:a16="http://schemas.microsoft.com/office/drawing/2014/main" id="{6AE47A56-6090-451F-9B7A-28CD460E7CD8}"/>
                </a:ext>
              </a:extLst>
            </p:cNvPr>
            <p:cNvSpPr txBox="1"/>
            <p:nvPr/>
          </p:nvSpPr>
          <p:spPr>
            <a:xfrm>
              <a:off x="9154782" y="3454230"/>
              <a:ext cx="161678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Arial"/>
                </a:rPr>
                <a:t>(Target Feature)</a:t>
              </a:r>
            </a:p>
          </p:txBody>
        </p:sp>
        <p:cxnSp>
          <p:nvCxnSpPr>
            <p:cNvPr id="5" name="Elbow Connector 4">
              <a:extLst>
                <a:ext uri="{FF2B5EF4-FFF2-40B4-BE49-F238E27FC236}">
                  <a16:creationId xmlns:a16="http://schemas.microsoft.com/office/drawing/2014/main" id="{AFE9B63C-AC3E-8114-F4E9-4E618C3B4D90}"/>
                </a:ext>
              </a:extLst>
            </p:cNvPr>
            <p:cNvCxnSpPr>
              <a:cxnSpLocks/>
              <a:stCxn id="45" idx="2"/>
              <a:endCxn id="46" idx="0"/>
            </p:cNvCxnSpPr>
            <p:nvPr/>
          </p:nvCxnSpPr>
          <p:spPr>
            <a:xfrm rot="5400000">
              <a:off x="3849287" y="705175"/>
              <a:ext cx="635940" cy="3857487"/>
            </a:xfrm>
            <a:prstGeom prst="bentConnector3">
              <a:avLst>
                <a:gd name="adj1" fmla="val 2968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0F4E80C-E693-6586-02E9-0659100676DC}"/>
                </a:ext>
              </a:extLst>
            </p:cNvPr>
            <p:cNvCxnSpPr>
              <a:cxnSpLocks/>
            </p:cNvCxnSpPr>
            <p:nvPr/>
          </p:nvCxnSpPr>
          <p:spPr>
            <a:xfrm>
              <a:off x="4218770" y="2503495"/>
              <a:ext cx="0" cy="4572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5AC6217E-F198-2201-894E-A5DF3747C3D3}"/>
                </a:ext>
              </a:extLst>
            </p:cNvPr>
            <p:cNvCxnSpPr>
              <a:cxnSpLocks/>
            </p:cNvCxnSpPr>
            <p:nvPr/>
          </p:nvCxnSpPr>
          <p:spPr>
            <a:xfrm>
              <a:off x="6095999" y="2503495"/>
              <a:ext cx="0" cy="4572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F231E21-68F1-BCCC-C2A9-A85734474ED9}"/>
                </a:ext>
              </a:extLst>
            </p:cNvPr>
            <p:cNvCxnSpPr>
              <a:cxnSpLocks/>
            </p:cNvCxnSpPr>
            <p:nvPr/>
          </p:nvCxnSpPr>
          <p:spPr>
            <a:xfrm>
              <a:off x="8023741" y="2503495"/>
              <a:ext cx="0" cy="45720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Elbow Connector 19">
              <a:extLst>
                <a:ext uri="{FF2B5EF4-FFF2-40B4-BE49-F238E27FC236}">
                  <a16:creationId xmlns:a16="http://schemas.microsoft.com/office/drawing/2014/main" id="{0B8F639D-BDE7-0A7E-245A-95B7670C81DE}"/>
                </a:ext>
              </a:extLst>
            </p:cNvPr>
            <p:cNvCxnSpPr>
              <a:cxnSpLocks/>
            </p:cNvCxnSpPr>
            <p:nvPr/>
          </p:nvCxnSpPr>
          <p:spPr>
            <a:xfrm>
              <a:off x="6105686" y="2503662"/>
              <a:ext cx="3857488" cy="461367"/>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Elbow Connector 22">
              <a:extLst>
                <a:ext uri="{FF2B5EF4-FFF2-40B4-BE49-F238E27FC236}">
                  <a16:creationId xmlns:a16="http://schemas.microsoft.com/office/drawing/2014/main" id="{7B8B1E7F-D6D5-F846-F8BA-AAAEAEB58063}"/>
                </a:ext>
              </a:extLst>
            </p:cNvPr>
            <p:cNvCxnSpPr>
              <a:cxnSpLocks/>
              <a:stCxn id="46" idx="1"/>
              <a:endCxn id="60" idx="1"/>
            </p:cNvCxnSpPr>
            <p:nvPr/>
          </p:nvCxnSpPr>
          <p:spPr>
            <a:xfrm rot="10800000" flipH="1" flipV="1">
              <a:off x="1420431" y="3203058"/>
              <a:ext cx="137913" cy="3051117"/>
            </a:xfrm>
            <a:prstGeom prst="bentConnector3">
              <a:avLst>
                <a:gd name="adj1" fmla="val -165757"/>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DA7AAB08-8450-A87E-A183-CDD753D77D3F}"/>
                </a:ext>
              </a:extLst>
            </p:cNvPr>
            <p:cNvCxnSpPr>
              <a:cxnSpLocks/>
              <a:endCxn id="54" idx="1"/>
            </p:cNvCxnSpPr>
            <p:nvPr/>
          </p:nvCxnSpPr>
          <p:spPr>
            <a:xfrm flipV="1">
              <a:off x="1193369" y="3723963"/>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105221AC-CD6D-E868-F7F4-8640B129F8DD}"/>
                </a:ext>
              </a:extLst>
            </p:cNvPr>
            <p:cNvCxnSpPr>
              <a:cxnSpLocks/>
            </p:cNvCxnSpPr>
            <p:nvPr/>
          </p:nvCxnSpPr>
          <p:spPr>
            <a:xfrm flipV="1">
              <a:off x="1193369" y="4154276"/>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EB035C5E-E70D-9736-2C48-AC4DCA323C28}"/>
                </a:ext>
              </a:extLst>
            </p:cNvPr>
            <p:cNvCxnSpPr>
              <a:cxnSpLocks/>
            </p:cNvCxnSpPr>
            <p:nvPr/>
          </p:nvCxnSpPr>
          <p:spPr>
            <a:xfrm flipV="1">
              <a:off x="1190789" y="4570144"/>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1C647B-7108-8D83-9A03-B3B319C64302}"/>
                </a:ext>
              </a:extLst>
            </p:cNvPr>
            <p:cNvCxnSpPr>
              <a:cxnSpLocks/>
            </p:cNvCxnSpPr>
            <p:nvPr/>
          </p:nvCxnSpPr>
          <p:spPr>
            <a:xfrm flipV="1">
              <a:off x="1202828" y="5028966"/>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BFC277DB-F993-D33B-A853-1CCFA1EF6BC9}"/>
                </a:ext>
              </a:extLst>
            </p:cNvPr>
            <p:cNvCxnSpPr>
              <a:cxnSpLocks/>
            </p:cNvCxnSpPr>
            <p:nvPr/>
          </p:nvCxnSpPr>
          <p:spPr>
            <a:xfrm flipV="1">
              <a:off x="1202828" y="5462646"/>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B3144DBC-F0E9-9A0D-1B48-FD04D0F0A0FE}"/>
                </a:ext>
              </a:extLst>
            </p:cNvPr>
            <p:cNvCxnSpPr>
              <a:cxnSpLocks/>
            </p:cNvCxnSpPr>
            <p:nvPr/>
          </p:nvCxnSpPr>
          <p:spPr>
            <a:xfrm flipV="1">
              <a:off x="1200088" y="5855062"/>
              <a:ext cx="355516" cy="669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Elbow Connector 41">
              <a:extLst>
                <a:ext uri="{FF2B5EF4-FFF2-40B4-BE49-F238E27FC236}">
                  <a16:creationId xmlns:a16="http://schemas.microsoft.com/office/drawing/2014/main" id="{C6DB1779-03AC-5FAB-25CB-CD43C1A39784}"/>
                </a:ext>
              </a:extLst>
            </p:cNvPr>
            <p:cNvCxnSpPr>
              <a:stCxn id="47" idx="1"/>
              <a:endCxn id="62" idx="1"/>
            </p:cNvCxnSpPr>
            <p:nvPr/>
          </p:nvCxnSpPr>
          <p:spPr>
            <a:xfrm rot="10800000" flipH="1" flipV="1">
              <a:off x="3407668" y="3207796"/>
              <a:ext cx="126163" cy="1028337"/>
            </a:xfrm>
            <a:prstGeom prst="bentConnector3">
              <a:avLst>
                <a:gd name="adj1" fmla="val -181194"/>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15C6735-B75A-5DC4-E7F3-738156D0D17A}"/>
                </a:ext>
              </a:extLst>
            </p:cNvPr>
            <p:cNvCxnSpPr>
              <a:endCxn id="61" idx="1"/>
            </p:cNvCxnSpPr>
            <p:nvPr/>
          </p:nvCxnSpPr>
          <p:spPr>
            <a:xfrm>
              <a:off x="3177153" y="3721964"/>
              <a:ext cx="356679" cy="869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Elbow Connector 81">
              <a:extLst>
                <a:ext uri="{FF2B5EF4-FFF2-40B4-BE49-F238E27FC236}">
                  <a16:creationId xmlns:a16="http://schemas.microsoft.com/office/drawing/2014/main" id="{AB4AFD2F-9ECB-F912-8E4A-A8BD79D3606C}"/>
                </a:ext>
              </a:extLst>
            </p:cNvPr>
            <p:cNvCxnSpPr>
              <a:cxnSpLocks/>
              <a:stCxn id="79" idx="1"/>
              <a:endCxn id="65" idx="1"/>
            </p:cNvCxnSpPr>
            <p:nvPr/>
          </p:nvCxnSpPr>
          <p:spPr>
            <a:xfrm rot="10800000" flipH="1" flipV="1">
              <a:off x="7265155" y="3211865"/>
              <a:ext cx="132282" cy="1000045"/>
            </a:xfrm>
            <a:prstGeom prst="bentConnector3">
              <a:avLst>
                <a:gd name="adj1" fmla="val -17281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D7D25367-7DCD-EA48-93D5-161D6F9A6593}"/>
                </a:ext>
              </a:extLst>
            </p:cNvPr>
            <p:cNvCxnSpPr/>
            <p:nvPr/>
          </p:nvCxnSpPr>
          <p:spPr>
            <a:xfrm>
              <a:off x="7026222" y="3755354"/>
              <a:ext cx="356679" cy="869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Elbow Connector 86">
              <a:extLst>
                <a:ext uri="{FF2B5EF4-FFF2-40B4-BE49-F238E27FC236}">
                  <a16:creationId xmlns:a16="http://schemas.microsoft.com/office/drawing/2014/main" id="{B8C09A9F-AA9E-EDE8-468A-07ACCF94D79B}"/>
                </a:ext>
              </a:extLst>
            </p:cNvPr>
            <p:cNvCxnSpPr>
              <a:stCxn id="78" idx="1"/>
              <a:endCxn id="63" idx="1"/>
            </p:cNvCxnSpPr>
            <p:nvPr/>
          </p:nvCxnSpPr>
          <p:spPr>
            <a:xfrm rot="10800000" flipH="1" flipV="1">
              <a:off x="5336411" y="3214623"/>
              <a:ext cx="134093" cy="534207"/>
            </a:xfrm>
            <a:prstGeom prst="bentConnector3">
              <a:avLst>
                <a:gd name="adj1" fmla="val -8746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205769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BF98-CF38-24FF-DE03-BD96F4B545C3}"/>
              </a:ext>
            </a:extLst>
          </p:cNvPr>
          <p:cNvSpPr>
            <a:spLocks noGrp="1"/>
          </p:cNvSpPr>
          <p:nvPr>
            <p:ph type="title"/>
          </p:nvPr>
        </p:nvSpPr>
        <p:spPr>
          <a:xfrm>
            <a:off x="838200" y="258365"/>
            <a:ext cx="10515600" cy="1325563"/>
          </a:xfrm>
        </p:spPr>
        <p:txBody>
          <a:bodyPr>
            <a:normAutofit/>
          </a:bodyPr>
          <a:lstStyle/>
          <a:p>
            <a:r>
              <a:rPr lang="en-US" sz="4000" b="1" dirty="0">
                <a:latin typeface="Calibri Light" panose="020F0302020204030204" pitchFamily="34" charset="0"/>
                <a:cs typeface="Calibri Light" panose="020F0302020204030204" pitchFamily="34" charset="0"/>
              </a:rPr>
              <a:t>Sample data</a:t>
            </a:r>
          </a:p>
        </p:txBody>
      </p:sp>
      <p:sp>
        <p:nvSpPr>
          <p:cNvPr id="3" name="Text Placeholder 2">
            <a:extLst>
              <a:ext uri="{FF2B5EF4-FFF2-40B4-BE49-F238E27FC236}">
                <a16:creationId xmlns:a16="http://schemas.microsoft.com/office/drawing/2014/main" id="{4F8EF59B-91E2-11D5-2405-6973F52EEEC8}"/>
              </a:ext>
            </a:extLst>
          </p:cNvPr>
          <p:cNvSpPr>
            <a:spLocks noGrp="1"/>
          </p:cNvSpPr>
          <p:nvPr>
            <p:ph type="body" idx="1"/>
          </p:nvPr>
        </p:nvSpPr>
        <p:spPr>
          <a:xfrm>
            <a:off x="838200" y="1583928"/>
            <a:ext cx="10515600" cy="4593035"/>
          </a:xfrm>
        </p:spPr>
        <p:txBody>
          <a:bodyPr/>
          <a:lstStyle/>
          <a:p>
            <a:r>
              <a:rPr lang="en-US" dirty="0"/>
              <a:t>Data source – Kaggle</a:t>
            </a:r>
          </a:p>
          <a:p>
            <a:r>
              <a:rPr lang="en-US" dirty="0"/>
              <a:t>10000 bank customer records and 13 features.</a:t>
            </a:r>
          </a:p>
          <a:p>
            <a:pPr marL="50800" indent="0">
              <a:buNone/>
            </a:pPr>
            <a:endParaRPr lang="en-US" dirty="0"/>
          </a:p>
        </p:txBody>
      </p:sp>
      <p:sp>
        <p:nvSpPr>
          <p:cNvPr id="4" name="Straight Connector 68">
            <a:extLst>
              <a:ext uri="{FF2B5EF4-FFF2-40B4-BE49-F238E27FC236}">
                <a16:creationId xmlns:a16="http://schemas.microsoft.com/office/drawing/2014/main" id="{3235DFE3-5D6A-E844-FDA9-195EE72247A1}"/>
              </a:ext>
            </a:extLst>
          </p:cNvPr>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5" name="Date Placeholder 3">
            <a:extLst>
              <a:ext uri="{FF2B5EF4-FFF2-40B4-BE49-F238E27FC236}">
                <a16:creationId xmlns:a16="http://schemas.microsoft.com/office/drawing/2014/main" id="{2874E091-4351-6214-3501-0280289FFD3D}"/>
              </a:ext>
            </a:extLst>
          </p:cNvPr>
          <p:cNvSpPr txBox="1"/>
          <p:nvPr/>
        </p:nvSpPr>
        <p:spPr>
          <a:xfrm>
            <a:off x="838199" y="6533019"/>
            <a:ext cx="2743202"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endParaRPr dirty="0"/>
          </a:p>
        </p:txBody>
      </p:sp>
      <p:sp>
        <p:nvSpPr>
          <p:cNvPr id="10" name="Footer Placeholder 3">
            <a:extLst>
              <a:ext uri="{FF2B5EF4-FFF2-40B4-BE49-F238E27FC236}">
                <a16:creationId xmlns:a16="http://schemas.microsoft.com/office/drawing/2014/main" id="{B7721BCA-0C4F-B9F5-973D-B4899AE92B71}"/>
              </a:ext>
            </a:extLst>
          </p:cNvPr>
          <p:cNvSpPr txBox="1"/>
          <p:nvPr/>
        </p:nvSpPr>
        <p:spPr>
          <a:xfrm>
            <a:off x="4038600" y="6533019"/>
            <a:ext cx="5233988"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1" name="Slide Number Placeholder 4">
            <a:extLst>
              <a:ext uri="{FF2B5EF4-FFF2-40B4-BE49-F238E27FC236}">
                <a16:creationId xmlns:a16="http://schemas.microsoft.com/office/drawing/2014/main" id="{F01A6FDA-59B2-2664-F4E2-82C7B24AD4F2}"/>
              </a:ext>
            </a:extLst>
          </p:cNvPr>
          <p:cNvSpPr txBox="1">
            <a:spLocks noGrp="1"/>
          </p:cNvSpPr>
          <p:nvPr>
            <p:ph type="sldNum" sz="quarter" idx="2"/>
          </p:nvPr>
        </p:nvSpPr>
        <p:spPr>
          <a:xfrm>
            <a:off x="11089820" y="6527193"/>
            <a:ext cx="263980" cy="2692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a:p>
        </p:txBody>
      </p:sp>
      <p:grpSp>
        <p:nvGrpSpPr>
          <p:cNvPr id="7" name="Group 6">
            <a:extLst>
              <a:ext uri="{FF2B5EF4-FFF2-40B4-BE49-F238E27FC236}">
                <a16:creationId xmlns:a16="http://schemas.microsoft.com/office/drawing/2014/main" id="{6A0C4A4C-3611-EB3E-18BD-669E0A01FCFA}"/>
              </a:ext>
            </a:extLst>
          </p:cNvPr>
          <p:cNvGrpSpPr/>
          <p:nvPr/>
        </p:nvGrpSpPr>
        <p:grpSpPr>
          <a:xfrm>
            <a:off x="838195" y="2980927"/>
            <a:ext cx="9275617" cy="2452322"/>
            <a:chOff x="838195" y="2980927"/>
            <a:chExt cx="9275617" cy="2452322"/>
          </a:xfrm>
        </p:grpSpPr>
        <p:pic>
          <p:nvPicPr>
            <p:cNvPr id="3074" name="Picture 2">
              <a:extLst>
                <a:ext uri="{FF2B5EF4-FFF2-40B4-BE49-F238E27FC236}">
                  <a16:creationId xmlns:a16="http://schemas.microsoft.com/office/drawing/2014/main" id="{B8C251C0-F899-9689-4130-005B79FF35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7" t="43919" b="50441"/>
            <a:stretch/>
          </p:blipFill>
          <p:spPr bwMode="auto">
            <a:xfrm>
              <a:off x="838195" y="2980927"/>
              <a:ext cx="9275617" cy="448071"/>
            </a:xfrm>
            <a:prstGeom prst="rect">
              <a:avLst/>
            </a:prstGeom>
            <a:noFill/>
            <a:ln w="25400">
              <a:noFill/>
            </a:ln>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16C4185-FAEC-1F53-3B03-79D9C288ED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44" t="49573" b="25675"/>
            <a:stretch/>
          </p:blipFill>
          <p:spPr bwMode="auto">
            <a:xfrm>
              <a:off x="838195" y="3466758"/>
              <a:ext cx="9275617" cy="1966491"/>
            </a:xfrm>
            <a:prstGeom prst="rect">
              <a:avLst/>
            </a:prstGeom>
            <a:noFill/>
            <a:ln w="25400">
              <a:noFill/>
            </a:ln>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732522E2-E833-7D51-BC7C-DB6869F5FE60}"/>
              </a:ext>
            </a:extLst>
          </p:cNvPr>
          <p:cNvSpPr/>
          <p:nvPr/>
        </p:nvSpPr>
        <p:spPr>
          <a:xfrm>
            <a:off x="593766" y="2766951"/>
            <a:ext cx="9820894" cy="295695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69186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algn="l"/>
            <a:r>
              <a:rPr lang="en-US" dirty="0"/>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36933"/>
            <a:ext cx="10515600" cy="716700"/>
          </a:xfrm>
        </p:spPr>
        <p:txBody>
          <a:bodyPr>
            <a:normAutofit/>
          </a:bodyPr>
          <a:lstStyle/>
          <a:p>
            <a:r>
              <a:rPr lang="en-US" sz="4000" b="1" dirty="0">
                <a:latin typeface="Calibri Light" panose="020F0302020204030204" pitchFamily="34" charset="0"/>
                <a:cs typeface="Calibri Light" panose="020F0302020204030204" pitchFamily="34" charset="0"/>
                <a:sym typeface="Calibri Light"/>
              </a:rPr>
              <a:t>Data Types of Features</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a:p>
        </p:txBody>
      </p:sp>
      <p:pic>
        <p:nvPicPr>
          <p:cNvPr id="14" name="Picture 13">
            <a:extLst>
              <a:ext uri="{FF2B5EF4-FFF2-40B4-BE49-F238E27FC236}">
                <a16:creationId xmlns:a16="http://schemas.microsoft.com/office/drawing/2014/main" id="{EEDE6C2E-4A4E-85E0-5ACE-EEA2D4150A7E}"/>
              </a:ext>
            </a:extLst>
          </p:cNvPr>
          <p:cNvPicPr>
            <a:picLocks noChangeAspect="1"/>
          </p:cNvPicPr>
          <p:nvPr/>
        </p:nvPicPr>
        <p:blipFill rotWithShape="1">
          <a:blip r:embed="rId3"/>
          <a:srcRect t="10518"/>
          <a:stretch/>
        </p:blipFill>
        <p:spPr>
          <a:xfrm>
            <a:off x="426708" y="2118879"/>
            <a:ext cx="2876550" cy="3656429"/>
          </a:xfrm>
          <a:prstGeom prst="rect">
            <a:avLst/>
          </a:prstGeom>
        </p:spPr>
      </p:pic>
      <p:sp>
        <p:nvSpPr>
          <p:cNvPr id="23" name="TextBox 22">
            <a:extLst>
              <a:ext uri="{FF2B5EF4-FFF2-40B4-BE49-F238E27FC236}">
                <a16:creationId xmlns:a16="http://schemas.microsoft.com/office/drawing/2014/main" id="{12C810E5-277D-C99A-38EA-C973F6A0CF3B}"/>
              </a:ext>
            </a:extLst>
          </p:cNvPr>
          <p:cNvSpPr txBox="1"/>
          <p:nvPr/>
        </p:nvSpPr>
        <p:spPr>
          <a:xfrm>
            <a:off x="418984" y="1605901"/>
            <a:ext cx="3558561"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600" b="1" dirty="0"/>
              <a:t>Check Data-Type of features</a:t>
            </a:r>
          </a:p>
          <a:p>
            <a:pPr marL="0" marR="0" indent="0" algn="l" defTabSz="4572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sp>
        <p:nvSpPr>
          <p:cNvPr id="25" name="TextBox 24">
            <a:extLst>
              <a:ext uri="{FF2B5EF4-FFF2-40B4-BE49-F238E27FC236}">
                <a16:creationId xmlns:a16="http://schemas.microsoft.com/office/drawing/2014/main" id="{2C7B591A-B9DE-C88A-A116-5E4C9B45E930}"/>
              </a:ext>
            </a:extLst>
          </p:cNvPr>
          <p:cNvSpPr txBox="1"/>
          <p:nvPr/>
        </p:nvSpPr>
        <p:spPr>
          <a:xfrm>
            <a:off x="3929636" y="1569973"/>
            <a:ext cx="3383257"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600" b="1" dirty="0"/>
              <a:t>Check levels for features</a:t>
            </a:r>
          </a:p>
          <a:p>
            <a:pPr marL="0" marR="0" indent="0" algn="l" defTabSz="4572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sp>
        <p:nvSpPr>
          <p:cNvPr id="26" name="TextBox 25">
            <a:extLst>
              <a:ext uri="{FF2B5EF4-FFF2-40B4-BE49-F238E27FC236}">
                <a16:creationId xmlns:a16="http://schemas.microsoft.com/office/drawing/2014/main" id="{4E7B62BD-E95A-58AF-B93B-FC32EAB7D182}"/>
              </a:ext>
            </a:extLst>
          </p:cNvPr>
          <p:cNvSpPr txBox="1"/>
          <p:nvPr/>
        </p:nvSpPr>
        <p:spPr>
          <a:xfrm>
            <a:off x="7653337" y="1549132"/>
            <a:ext cx="3238501"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600" b="1" dirty="0"/>
              <a:t>Convert to categorical features</a:t>
            </a:r>
          </a:p>
          <a:p>
            <a:pPr marL="0" marR="0" indent="0" algn="l" defTabSz="4572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sp>
        <p:nvSpPr>
          <p:cNvPr id="28" name="Rectangle 27">
            <a:extLst>
              <a:ext uri="{FF2B5EF4-FFF2-40B4-BE49-F238E27FC236}">
                <a16:creationId xmlns:a16="http://schemas.microsoft.com/office/drawing/2014/main" id="{CF01B58C-7F5A-B483-589E-1CD57A98FCA2}"/>
              </a:ext>
            </a:extLst>
          </p:cNvPr>
          <p:cNvSpPr/>
          <p:nvPr/>
        </p:nvSpPr>
        <p:spPr>
          <a:xfrm>
            <a:off x="302870" y="1456426"/>
            <a:ext cx="3196359" cy="4460023"/>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Rectangle 28">
            <a:extLst>
              <a:ext uri="{FF2B5EF4-FFF2-40B4-BE49-F238E27FC236}">
                <a16:creationId xmlns:a16="http://schemas.microsoft.com/office/drawing/2014/main" id="{9E88265F-A49A-C372-CD8B-592FF46E2A75}"/>
              </a:ext>
            </a:extLst>
          </p:cNvPr>
          <p:cNvSpPr/>
          <p:nvPr/>
        </p:nvSpPr>
        <p:spPr>
          <a:xfrm>
            <a:off x="3681672" y="1456425"/>
            <a:ext cx="3686707" cy="4460023"/>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51" name="Rectangle 2050">
            <a:extLst>
              <a:ext uri="{FF2B5EF4-FFF2-40B4-BE49-F238E27FC236}">
                <a16:creationId xmlns:a16="http://schemas.microsoft.com/office/drawing/2014/main" id="{10A9FABD-FEEE-831F-0623-B6FF26864DF1}"/>
              </a:ext>
            </a:extLst>
          </p:cNvPr>
          <p:cNvSpPr/>
          <p:nvPr/>
        </p:nvSpPr>
        <p:spPr>
          <a:xfrm>
            <a:off x="7599120" y="1456424"/>
            <a:ext cx="3686707" cy="4460023"/>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2055" name="Picture 2054">
            <a:extLst>
              <a:ext uri="{FF2B5EF4-FFF2-40B4-BE49-F238E27FC236}">
                <a16:creationId xmlns:a16="http://schemas.microsoft.com/office/drawing/2014/main" id="{D31274E7-2165-7AA8-6B85-90E3C0E85396}"/>
              </a:ext>
            </a:extLst>
          </p:cNvPr>
          <p:cNvPicPr>
            <a:picLocks noChangeAspect="1"/>
          </p:cNvPicPr>
          <p:nvPr/>
        </p:nvPicPr>
        <p:blipFill>
          <a:blip r:embed="rId4"/>
          <a:stretch>
            <a:fillRect/>
          </a:stretch>
        </p:blipFill>
        <p:spPr>
          <a:xfrm>
            <a:off x="3977545" y="2018983"/>
            <a:ext cx="2769408" cy="3756325"/>
          </a:xfrm>
          <a:prstGeom prst="rect">
            <a:avLst/>
          </a:prstGeom>
        </p:spPr>
      </p:pic>
      <p:pic>
        <p:nvPicPr>
          <p:cNvPr id="2059" name="Picture 2058">
            <a:extLst>
              <a:ext uri="{FF2B5EF4-FFF2-40B4-BE49-F238E27FC236}">
                <a16:creationId xmlns:a16="http://schemas.microsoft.com/office/drawing/2014/main" id="{037539DC-F29E-5B21-8D8F-5833562C8BA1}"/>
              </a:ext>
            </a:extLst>
          </p:cNvPr>
          <p:cNvPicPr>
            <a:picLocks noChangeAspect="1"/>
          </p:cNvPicPr>
          <p:nvPr/>
        </p:nvPicPr>
        <p:blipFill>
          <a:blip r:embed="rId5"/>
          <a:stretch>
            <a:fillRect/>
          </a:stretch>
        </p:blipFill>
        <p:spPr>
          <a:xfrm>
            <a:off x="7683045" y="2018982"/>
            <a:ext cx="3238501" cy="3678781"/>
          </a:xfrm>
          <a:prstGeom prst="rect">
            <a:avLst/>
          </a:prstGeom>
        </p:spPr>
      </p:pic>
    </p:spTree>
    <p:extLst>
      <p:ext uri="{BB962C8B-B14F-4D97-AF65-F5344CB8AC3E}">
        <p14:creationId xmlns:p14="http://schemas.microsoft.com/office/powerpoint/2010/main" val="4735296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ooter Placeholder 3"/>
          <p:cNvSpPr txBox="1"/>
          <p:nvPr/>
        </p:nvSpPr>
        <p:spPr>
          <a:xfrm>
            <a:off x="4038600" y="6533019"/>
            <a:ext cx="5233988"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nchor="ctr">
            <a:spAutoFit/>
          </a:bodyPr>
          <a:lstStyle>
            <a:lvl1pPr algn="ctr">
              <a:defRPr sz="1200">
                <a:solidFill>
                  <a:srgbClr val="888888"/>
                </a:solidFill>
                <a:latin typeface="Calibri"/>
                <a:ea typeface="Calibri"/>
                <a:cs typeface="Calibri"/>
                <a:sym typeface="Calibri"/>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888888"/>
                </a:solidFill>
                <a:effectLst/>
                <a:uLnTx/>
                <a:uFillTx/>
                <a:latin typeface="Calibri"/>
                <a:cs typeface="Calibri"/>
                <a:sym typeface="Calibri"/>
              </a:rPr>
              <a:t>Banking Customers Churn Prediction using Machine Learning Models</a:t>
            </a:r>
          </a:p>
        </p:txBody>
      </p:sp>
      <p:sp>
        <p:nvSpPr>
          <p:cNvPr id="122" name="Straight Connector 68"/>
          <p:cNvSpPr/>
          <p:nvPr/>
        </p:nvSpPr>
        <p:spPr>
          <a:xfrm>
            <a:off x="838198" y="6455335"/>
            <a:ext cx="10515605" cy="2"/>
          </a:xfrm>
          <a:prstGeom prst="line">
            <a:avLst/>
          </a:prstGeom>
          <a:ln w="19050">
            <a:solidFill>
              <a:schemeClr val="accent2"/>
            </a:solidFill>
            <a:miter/>
          </a:ln>
        </p:spPr>
        <p:txBody>
          <a:bodyPr lIns="45718" tIns="45718" rIns="45718" bIns="45718"/>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133" name="Date Placeholder 3"/>
          <p:cNvSpPr txBox="1"/>
          <p:nvPr/>
        </p:nvSpPr>
        <p:spPr>
          <a:xfrm>
            <a:off x="838199" y="6533019"/>
            <a:ext cx="2743202" cy="27699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r>
              <a:rPr lang="en-US" dirty="0"/>
              <a:t>DATA245 Final Presentation</a:t>
            </a:r>
          </a:p>
        </p:txBody>
      </p:sp>
      <p:sp>
        <p:nvSpPr>
          <p:cNvPr id="4" name="Title 3">
            <a:extLst>
              <a:ext uri="{FF2B5EF4-FFF2-40B4-BE49-F238E27FC236}">
                <a16:creationId xmlns:a16="http://schemas.microsoft.com/office/drawing/2014/main" id="{7388E53D-6E58-E5DE-10FF-D7F36785A189}"/>
              </a:ext>
            </a:extLst>
          </p:cNvPr>
          <p:cNvSpPr>
            <a:spLocks noGrp="1"/>
          </p:cNvSpPr>
          <p:nvPr>
            <p:ph type="title"/>
          </p:nvPr>
        </p:nvSpPr>
        <p:spPr>
          <a:xfrm>
            <a:off x="838200" y="319630"/>
            <a:ext cx="10515600" cy="716700"/>
          </a:xfrm>
        </p:spPr>
        <p:txBody>
          <a:bodyPr>
            <a:normAutofit/>
          </a:bodyPr>
          <a:lstStyle/>
          <a:p>
            <a:r>
              <a:rPr lang="en-US" sz="4000" b="1" dirty="0">
                <a:latin typeface="Calibri Light" panose="020F0302020204030204" pitchFamily="34" charset="0"/>
                <a:cs typeface="Calibri Light" panose="020F0302020204030204" pitchFamily="34" charset="0"/>
                <a:sym typeface="Calibri"/>
              </a:rPr>
              <a:t>Data </a:t>
            </a:r>
            <a:r>
              <a:rPr lang="en-US" sz="4000" b="1" dirty="0">
                <a:latin typeface="Calibri Light" panose="020F0302020204030204" pitchFamily="34" charset="0"/>
                <a:cs typeface="Calibri Light" panose="020F0302020204030204" pitchFamily="34" charset="0"/>
              </a:rPr>
              <a:t>Wrangling</a:t>
            </a:r>
          </a:p>
        </p:txBody>
      </p:sp>
      <p:sp>
        <p:nvSpPr>
          <p:cNvPr id="134" name="Slide Number Placeholder 4"/>
          <p:cNvSpPr txBox="1">
            <a:spLocks noGrp="1"/>
          </p:cNvSpPr>
          <p:nvPr>
            <p:ph type="sldNum" sz="quarter" idx="2"/>
          </p:nvPr>
        </p:nvSpPr>
        <p:spPr>
          <a:xfrm>
            <a:off x="11089820" y="6527193"/>
            <a:ext cx="263980" cy="269239"/>
          </a:xfrm>
          <a:prstGeom prst="rect">
            <a:avLst/>
          </a:prstGeom>
          <a:extLst>
            <a:ext uri="{C572A759-6A51-4108-AA02-DFA0A04FC94B}">
              <ma14:wrappingTextBoxFlag xmlns:ma14="http://schemas.microsoft.com/office/mac/drawingml/2011/main" xmlns="" val="1"/>
            </a:ext>
          </a:extLst>
        </p:spPr>
        <p:txBody>
          <a:bodyPr/>
          <a:lstStyle/>
          <a:p>
            <a:pPr marL="0" marR="0" lvl="0" indent="0" algn="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457200" rtl="0" eaLnBrk="1" fontAlgn="auto" latinLnBrk="0" hangingPunct="0">
                <a:lnSpc>
                  <a:spcPct val="100000"/>
                </a:lnSpc>
                <a:spcBef>
                  <a:spcPts val="0"/>
                </a:spcBef>
                <a:spcAft>
                  <a:spcPts val="0"/>
                </a:spcAft>
                <a:buClrTx/>
                <a:buSzTx/>
                <a:buFontTx/>
                <a:buNone/>
                <a:tabLst/>
                <a:defRPr/>
              </a:pPr>
              <a:t>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18" name="Picture 17">
            <a:extLst>
              <a:ext uri="{FF2B5EF4-FFF2-40B4-BE49-F238E27FC236}">
                <a16:creationId xmlns:a16="http://schemas.microsoft.com/office/drawing/2014/main" id="{2A9E0FBF-45FE-5318-16B3-BCAA55F49DCE}"/>
              </a:ext>
            </a:extLst>
          </p:cNvPr>
          <p:cNvPicPr>
            <a:picLocks noChangeAspect="1"/>
          </p:cNvPicPr>
          <p:nvPr/>
        </p:nvPicPr>
        <p:blipFill rotWithShape="1">
          <a:blip r:embed="rId3"/>
          <a:srcRect l="1815" r="7022"/>
          <a:stretch/>
        </p:blipFill>
        <p:spPr>
          <a:xfrm>
            <a:off x="3578743" y="1468256"/>
            <a:ext cx="3174311" cy="1142702"/>
          </a:xfrm>
          <a:prstGeom prst="rect">
            <a:avLst/>
          </a:prstGeom>
        </p:spPr>
      </p:pic>
      <p:pic>
        <p:nvPicPr>
          <p:cNvPr id="3" name="Picture 2">
            <a:extLst>
              <a:ext uri="{FF2B5EF4-FFF2-40B4-BE49-F238E27FC236}">
                <a16:creationId xmlns:a16="http://schemas.microsoft.com/office/drawing/2014/main" id="{F2FC9440-21EA-AFF3-DD9D-CC3312203599}"/>
              </a:ext>
            </a:extLst>
          </p:cNvPr>
          <p:cNvPicPr>
            <a:picLocks noChangeAspect="1"/>
          </p:cNvPicPr>
          <p:nvPr/>
        </p:nvPicPr>
        <p:blipFill>
          <a:blip r:embed="rId4"/>
          <a:stretch>
            <a:fillRect/>
          </a:stretch>
        </p:blipFill>
        <p:spPr>
          <a:xfrm>
            <a:off x="535956" y="1537382"/>
            <a:ext cx="2664337" cy="3780342"/>
          </a:xfrm>
          <a:prstGeom prst="rect">
            <a:avLst/>
          </a:prstGeom>
        </p:spPr>
      </p:pic>
      <p:sp>
        <p:nvSpPr>
          <p:cNvPr id="5" name="TextBox 4">
            <a:extLst>
              <a:ext uri="{FF2B5EF4-FFF2-40B4-BE49-F238E27FC236}">
                <a16:creationId xmlns:a16="http://schemas.microsoft.com/office/drawing/2014/main" id="{D667150A-1FA7-D794-DB3C-8D34AF2DC3A0}"/>
              </a:ext>
            </a:extLst>
          </p:cNvPr>
          <p:cNvSpPr txBox="1"/>
          <p:nvPr/>
        </p:nvSpPr>
        <p:spPr>
          <a:xfrm>
            <a:off x="526804" y="1189038"/>
            <a:ext cx="252412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j-ea"/>
                <a:cs typeface="Arial"/>
                <a:sym typeface="Arial"/>
              </a:rPr>
              <a:t>Check the null values</a:t>
            </a:r>
          </a:p>
        </p:txBody>
      </p:sp>
      <p:sp>
        <p:nvSpPr>
          <p:cNvPr id="6" name="Rectangle 5">
            <a:extLst>
              <a:ext uri="{FF2B5EF4-FFF2-40B4-BE49-F238E27FC236}">
                <a16:creationId xmlns:a16="http://schemas.microsoft.com/office/drawing/2014/main" id="{7EB6FD97-99DD-FA89-C9AB-73909E6F2A16}"/>
              </a:ext>
            </a:extLst>
          </p:cNvPr>
          <p:cNvSpPr/>
          <p:nvPr/>
        </p:nvSpPr>
        <p:spPr>
          <a:xfrm>
            <a:off x="433723" y="1140645"/>
            <a:ext cx="2948994" cy="4567083"/>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j-ea"/>
              <a:cs typeface="Arial"/>
              <a:sym typeface="Arial"/>
            </a:endParaRPr>
          </a:p>
        </p:txBody>
      </p:sp>
      <p:pic>
        <p:nvPicPr>
          <p:cNvPr id="10" name="Picture 9">
            <a:extLst>
              <a:ext uri="{FF2B5EF4-FFF2-40B4-BE49-F238E27FC236}">
                <a16:creationId xmlns:a16="http://schemas.microsoft.com/office/drawing/2014/main" id="{52CF894B-D262-15A5-0063-8410DB27625C}"/>
              </a:ext>
            </a:extLst>
          </p:cNvPr>
          <p:cNvPicPr>
            <a:picLocks noChangeAspect="1"/>
          </p:cNvPicPr>
          <p:nvPr/>
        </p:nvPicPr>
        <p:blipFill rotWithShape="1">
          <a:blip r:embed="rId5"/>
          <a:srcRect r="69186"/>
          <a:stretch/>
        </p:blipFill>
        <p:spPr>
          <a:xfrm>
            <a:off x="3684972" y="3262748"/>
            <a:ext cx="2644499" cy="847725"/>
          </a:xfrm>
          <a:prstGeom prst="rect">
            <a:avLst/>
          </a:prstGeom>
        </p:spPr>
      </p:pic>
      <p:sp>
        <p:nvSpPr>
          <p:cNvPr id="11" name="TextBox 10">
            <a:extLst>
              <a:ext uri="{FF2B5EF4-FFF2-40B4-BE49-F238E27FC236}">
                <a16:creationId xmlns:a16="http://schemas.microsoft.com/office/drawing/2014/main" id="{FC61C0E6-7059-16FE-FB49-AA455930A12E}"/>
              </a:ext>
            </a:extLst>
          </p:cNvPr>
          <p:cNvSpPr txBox="1"/>
          <p:nvPr/>
        </p:nvSpPr>
        <p:spPr>
          <a:xfrm>
            <a:off x="3588070" y="2915373"/>
            <a:ext cx="283830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Check for duplicate data</a:t>
            </a:r>
            <a:endParaRPr kumimoji="0" lang="en-US" sz="1800" b="1" i="0" u="none" strike="noStrike" kern="0" cap="none" spc="0" normalizeH="0" baseline="0" noProof="0" dirty="0">
              <a:ln>
                <a:noFill/>
              </a:ln>
              <a:solidFill>
                <a:srgbClr val="000000"/>
              </a:solidFill>
              <a:effectLst/>
              <a:uLnTx/>
              <a:uFillTx/>
              <a:latin typeface="Arial"/>
              <a:ea typeface="+mj-ea"/>
              <a:cs typeface="Arial"/>
              <a:sym typeface="Arial"/>
            </a:endParaRPr>
          </a:p>
        </p:txBody>
      </p:sp>
      <p:sp>
        <p:nvSpPr>
          <p:cNvPr id="12" name="TextBox 11">
            <a:extLst>
              <a:ext uri="{FF2B5EF4-FFF2-40B4-BE49-F238E27FC236}">
                <a16:creationId xmlns:a16="http://schemas.microsoft.com/office/drawing/2014/main" id="{1E32EA1C-D2A5-F6E9-91D6-62E3FE0B26A2}"/>
              </a:ext>
            </a:extLst>
          </p:cNvPr>
          <p:cNvSpPr txBox="1"/>
          <p:nvPr/>
        </p:nvSpPr>
        <p:spPr>
          <a:xfrm>
            <a:off x="3581401" y="1133028"/>
            <a:ext cx="283830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Data Cleaning</a:t>
            </a:r>
            <a:endParaRPr kumimoji="0" lang="en-US" sz="1800" b="1" i="0" u="none" strike="noStrike" kern="0" cap="none" spc="0" normalizeH="0" baseline="0" noProof="0" dirty="0">
              <a:ln>
                <a:noFill/>
              </a:ln>
              <a:solidFill>
                <a:srgbClr val="000000"/>
              </a:solidFill>
              <a:effectLst/>
              <a:uLnTx/>
              <a:uFillTx/>
              <a:latin typeface="Arial"/>
              <a:ea typeface="+mj-ea"/>
              <a:cs typeface="Arial"/>
              <a:sym typeface="Arial"/>
            </a:endParaRPr>
          </a:p>
        </p:txBody>
      </p:sp>
      <p:sp>
        <p:nvSpPr>
          <p:cNvPr id="13" name="Rectangle 12">
            <a:extLst>
              <a:ext uri="{FF2B5EF4-FFF2-40B4-BE49-F238E27FC236}">
                <a16:creationId xmlns:a16="http://schemas.microsoft.com/office/drawing/2014/main" id="{F54882C8-5C65-1877-6D8E-041D3F4E58EE}"/>
              </a:ext>
            </a:extLst>
          </p:cNvPr>
          <p:cNvSpPr/>
          <p:nvPr/>
        </p:nvSpPr>
        <p:spPr>
          <a:xfrm>
            <a:off x="3510533" y="1130343"/>
            <a:ext cx="3242522" cy="1480615"/>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j-ea"/>
              <a:cs typeface="Arial"/>
              <a:sym typeface="Arial"/>
            </a:endParaRPr>
          </a:p>
        </p:txBody>
      </p:sp>
      <p:sp>
        <p:nvSpPr>
          <p:cNvPr id="16" name="Rectangle 15">
            <a:extLst>
              <a:ext uri="{FF2B5EF4-FFF2-40B4-BE49-F238E27FC236}">
                <a16:creationId xmlns:a16="http://schemas.microsoft.com/office/drawing/2014/main" id="{402AFB37-2E95-5BAE-08E2-E95C3378AD05}"/>
              </a:ext>
            </a:extLst>
          </p:cNvPr>
          <p:cNvSpPr/>
          <p:nvPr/>
        </p:nvSpPr>
        <p:spPr>
          <a:xfrm>
            <a:off x="3549056" y="2824953"/>
            <a:ext cx="3203998" cy="1270733"/>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j-ea"/>
              <a:cs typeface="Arial"/>
              <a:sym typeface="Arial"/>
            </a:endParaRPr>
          </a:p>
        </p:txBody>
      </p:sp>
      <p:sp>
        <p:nvSpPr>
          <p:cNvPr id="26" name="TextBox 25">
            <a:extLst>
              <a:ext uri="{FF2B5EF4-FFF2-40B4-BE49-F238E27FC236}">
                <a16:creationId xmlns:a16="http://schemas.microsoft.com/office/drawing/2014/main" id="{7AFE98E7-E834-E7D1-787B-018D3B9A5BEF}"/>
              </a:ext>
            </a:extLst>
          </p:cNvPr>
          <p:cNvSpPr txBox="1"/>
          <p:nvPr/>
        </p:nvSpPr>
        <p:spPr>
          <a:xfrm>
            <a:off x="7090747" y="1174276"/>
            <a:ext cx="3490609"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Describe categorical features</a:t>
            </a:r>
            <a:endParaRPr kumimoji="0" lang="en-US" sz="1600" b="1" i="0" u="none" strike="noStrike" kern="0" cap="none" spc="0" normalizeH="0" baseline="0" noProof="0" dirty="0">
              <a:ln>
                <a:noFill/>
              </a:ln>
              <a:solidFill>
                <a:srgbClr val="000000"/>
              </a:solidFill>
              <a:effectLst/>
              <a:uLnTx/>
              <a:uFillTx/>
              <a:latin typeface="Arial"/>
              <a:ea typeface="+mj-ea"/>
              <a:cs typeface="Arial"/>
              <a:sym typeface="Arial"/>
            </a:endParaRPr>
          </a:p>
        </p:txBody>
      </p:sp>
      <p:sp>
        <p:nvSpPr>
          <p:cNvPr id="27" name="TextBox 26">
            <a:extLst>
              <a:ext uri="{FF2B5EF4-FFF2-40B4-BE49-F238E27FC236}">
                <a16:creationId xmlns:a16="http://schemas.microsoft.com/office/drawing/2014/main" id="{E069CFEA-795F-7733-ECB7-DFC752D67205}"/>
              </a:ext>
            </a:extLst>
          </p:cNvPr>
          <p:cNvSpPr txBox="1"/>
          <p:nvPr/>
        </p:nvSpPr>
        <p:spPr>
          <a:xfrm>
            <a:off x="5715653" y="4294601"/>
            <a:ext cx="4865703" cy="338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Describe continuous features</a:t>
            </a:r>
            <a:endParaRPr kumimoji="0" lang="en-US" sz="1600" b="1" i="0" u="none" strike="noStrike" kern="0" cap="none" spc="0" normalizeH="0" baseline="0" noProof="0" dirty="0">
              <a:ln>
                <a:noFill/>
              </a:ln>
              <a:solidFill>
                <a:srgbClr val="000000"/>
              </a:solidFill>
              <a:effectLst/>
              <a:uLnTx/>
              <a:uFillTx/>
              <a:latin typeface="Arial"/>
              <a:ea typeface="+mj-ea"/>
              <a:cs typeface="Arial"/>
              <a:sym typeface="Arial"/>
            </a:endParaRPr>
          </a:p>
        </p:txBody>
      </p:sp>
      <p:sp>
        <p:nvSpPr>
          <p:cNvPr id="28" name="Rectangle 27">
            <a:extLst>
              <a:ext uri="{FF2B5EF4-FFF2-40B4-BE49-F238E27FC236}">
                <a16:creationId xmlns:a16="http://schemas.microsoft.com/office/drawing/2014/main" id="{EDC5BB4A-504E-D1A4-936C-BA611E606274}"/>
              </a:ext>
            </a:extLst>
          </p:cNvPr>
          <p:cNvSpPr/>
          <p:nvPr/>
        </p:nvSpPr>
        <p:spPr>
          <a:xfrm>
            <a:off x="6919394" y="1165683"/>
            <a:ext cx="4838884" cy="2930004"/>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j-ea"/>
              <a:cs typeface="Arial"/>
              <a:sym typeface="Arial"/>
            </a:endParaRPr>
          </a:p>
        </p:txBody>
      </p:sp>
      <p:sp>
        <p:nvSpPr>
          <p:cNvPr id="29" name="Rectangle 28">
            <a:extLst>
              <a:ext uri="{FF2B5EF4-FFF2-40B4-BE49-F238E27FC236}">
                <a16:creationId xmlns:a16="http://schemas.microsoft.com/office/drawing/2014/main" id="{C398ED07-34A7-3C49-AB50-3DB7FB0CEB7A}"/>
              </a:ext>
            </a:extLst>
          </p:cNvPr>
          <p:cNvSpPr/>
          <p:nvPr/>
        </p:nvSpPr>
        <p:spPr>
          <a:xfrm>
            <a:off x="3578743" y="4321607"/>
            <a:ext cx="7511076" cy="1992234"/>
          </a:xfrm>
          <a:prstGeom prst="rect">
            <a:avLst/>
          </a:prstGeom>
          <a:noFill/>
          <a:ln w="25400" cap="flat">
            <a:solidFill>
              <a:schemeClr val="accent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j-ea"/>
              <a:cs typeface="Arial"/>
              <a:sym typeface="Arial"/>
            </a:endParaRPr>
          </a:p>
        </p:txBody>
      </p:sp>
      <p:pic>
        <p:nvPicPr>
          <p:cNvPr id="1030" name="Picture 6">
            <a:extLst>
              <a:ext uri="{FF2B5EF4-FFF2-40B4-BE49-F238E27FC236}">
                <a16:creationId xmlns:a16="http://schemas.microsoft.com/office/drawing/2014/main" id="{FADB0586-210C-E652-1D02-FD24136266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28" t="52961" r="26950" b="20812"/>
          <a:stretch/>
        </p:blipFill>
        <p:spPr bwMode="auto">
          <a:xfrm>
            <a:off x="3684972" y="4622411"/>
            <a:ext cx="7337234" cy="16729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97EB88C-B26D-0219-FFFF-8A573BF93E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13" t="40394" r="56211" b="35035"/>
          <a:stretch/>
        </p:blipFill>
        <p:spPr bwMode="auto">
          <a:xfrm>
            <a:off x="7055312" y="1560482"/>
            <a:ext cx="4500553" cy="219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77746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15745</TotalTime>
  <Words>2717</Words>
  <Application>Microsoft Macintosh PowerPoint</Application>
  <PresentationFormat>Widescreen</PresentationFormat>
  <Paragraphs>456</Paragraphs>
  <Slides>44</Slides>
  <Notes>40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44</vt:i4>
      </vt:variant>
    </vt:vector>
  </HeadingPairs>
  <TitlesOfParts>
    <vt:vector size="50" baseType="lpstr">
      <vt:lpstr>Roboto</vt:lpstr>
      <vt:lpstr>Calibri</vt:lpstr>
      <vt:lpstr>Calibri Light</vt:lpstr>
      <vt:lpstr>Arial</vt:lpstr>
      <vt:lpstr>Office Theme</vt:lpstr>
      <vt:lpstr>1_Office Theme</vt:lpstr>
      <vt:lpstr>PowerPoint Presentation</vt:lpstr>
      <vt:lpstr>Introduction and Background</vt:lpstr>
      <vt:lpstr>Objective</vt:lpstr>
      <vt:lpstr>Architecture</vt:lpstr>
      <vt:lpstr>CRISP-DM</vt:lpstr>
      <vt:lpstr>ABT for banking customer data</vt:lpstr>
      <vt:lpstr>Sample data</vt:lpstr>
      <vt:lpstr>Data Types of Features</vt:lpstr>
      <vt:lpstr>Data Wrangling</vt:lpstr>
      <vt:lpstr> Exploratory Data Analysis </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Engineering - Correlation</vt:lpstr>
      <vt:lpstr>Correlation trends</vt:lpstr>
      <vt:lpstr>Data Transformation</vt:lpstr>
      <vt:lpstr>Machine Learning Models</vt:lpstr>
      <vt:lpstr>Model Implementation</vt:lpstr>
      <vt:lpstr>Random Forest Classifier</vt:lpstr>
      <vt:lpstr>Random Forest Classifier Hyper-Parameter Tuning</vt:lpstr>
      <vt:lpstr>Ada Boost Classifier</vt:lpstr>
      <vt:lpstr>Ada Boost Classifier Hyper-Parameter Tuning</vt:lpstr>
      <vt:lpstr>Gradient Boosting Classifier</vt:lpstr>
      <vt:lpstr>Gradient Boosting Classifier Hyper-Parameter Tuning</vt:lpstr>
      <vt:lpstr>XGBoost Classifier</vt:lpstr>
      <vt:lpstr>XGBoost Classifier Hyper-Parameter Tuning</vt:lpstr>
      <vt:lpstr>Performance Comparison between Models with and without SMOTE</vt:lpstr>
      <vt:lpstr>Confusion Matrix  and ROC-AUC Curve for Top Performing Models</vt:lpstr>
      <vt:lpstr>Confusion Matrix  and ROC-AUC Curve for Top Performing Models</vt:lpstr>
      <vt:lpstr>Model Explanation</vt:lpstr>
      <vt:lpstr>Model Explanation</vt:lpstr>
      <vt:lpstr>K-Fold Cross Validation on Ensemble Model</vt:lpstr>
      <vt:lpstr>Comparison between Ensemble and Individual Models</vt:lpstr>
      <vt:lpstr>Deployment</vt:lpstr>
      <vt:lpstr>Deployment</vt:lpstr>
      <vt:lpstr>Deployment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iqra Bismillah</cp:lastModifiedBy>
  <cp:revision>67</cp:revision>
  <dcterms:modified xsi:type="dcterms:W3CDTF">2022-12-02T20:57:16Z</dcterms:modified>
</cp:coreProperties>
</file>